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304" r:id="rId6"/>
    <p:sldId id="302" r:id="rId7"/>
    <p:sldId id="301" r:id="rId8"/>
    <p:sldId id="300" r:id="rId9"/>
    <p:sldId id="299" r:id="rId10"/>
    <p:sldId id="306" r:id="rId11"/>
    <p:sldId id="310" r:id="rId12"/>
    <p:sldId id="297" r:id="rId13"/>
    <p:sldId id="296" r:id="rId14"/>
    <p:sldId id="303" r:id="rId15"/>
    <p:sldId id="307" r:id="rId16"/>
    <p:sldId id="308" r:id="rId17"/>
    <p:sldId id="309" r:id="rId18"/>
    <p:sldId id="268" r:id="rId19"/>
    <p:sldId id="272" r:id="rId20"/>
    <p:sldId id="293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Schoolbook" panose="02040604050505020304" pitchFamily="18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KVG/KclJplNyzZsFKaUtVJ2lW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4"/>
  </p:normalViewPr>
  <p:slideViewPr>
    <p:cSldViewPr snapToGrid="0">
      <p:cViewPr varScale="1">
        <p:scale>
          <a:sx n="118" d="100"/>
          <a:sy n="118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5A7C26-D264-2AEF-C94F-DBDD56D0D0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026FE-709F-D2D0-BF8D-1967E31635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8DFC-64CF-4947-B058-0907EBB17D6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C0236-EBEC-53FF-FF9D-BA32D572E4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5273-C332-F0C8-01D9-42A458ECB1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10ADB-8965-49BF-A36D-1CE9E9162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12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89b8d6b37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189b8d6b37b_0_8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New Eversource MA rate is 15.899 cents/kWh July 1 2023 to Jan 1 2023.</a:t>
            </a:r>
            <a:endParaRPr/>
          </a:p>
        </p:txBody>
      </p:sp>
      <p:sp>
        <p:nvSpPr>
          <p:cNvPr id="197" name="Google Shape;197;g189b8d6b37b_0_8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26031" y="4524652"/>
            <a:ext cx="5808267" cy="42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714375"/>
            <a:ext cx="6351588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2868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26031" y="4524652"/>
            <a:ext cx="5808267" cy="42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714375"/>
            <a:ext cx="6351588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367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26031" y="4524652"/>
            <a:ext cx="5808267" cy="42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714375"/>
            <a:ext cx="6351588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0654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26031" y="4524652"/>
            <a:ext cx="5808267" cy="42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714375"/>
            <a:ext cx="6351588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5830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c506c2f6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fc506c2f6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89b8d6b3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189b8d6b37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g189b8d6b37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67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26031" y="4524652"/>
            <a:ext cx="5808267" cy="42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714375"/>
            <a:ext cx="6351588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89b8d6b37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189b8d6b37b_0_2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8" name="Google Shape;88;g189b8d6b37b_0_2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 defTabSz="931774">
              <a:buSzPts val="1400"/>
              <a:defRPr/>
            </a:pPr>
            <a:fld id="{00000000-1234-1234-1234-123412341234}" type="slidenum">
              <a:rPr lang="en-US"/>
              <a:pPr algn="r" defTabSz="931774">
                <a:buSzPts val="1400"/>
                <a:defRPr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01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c4448de79a_0_8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349415" indent="0">
              <a:buClr>
                <a:schemeClr val="dk1"/>
              </a:buClr>
              <a:buSzPts val="2000"/>
            </a:pPr>
            <a:endParaRPr sz="1100"/>
          </a:p>
          <a:p>
            <a:pPr marL="0" indent="0"/>
            <a:endParaRPr/>
          </a:p>
        </p:txBody>
      </p:sp>
      <p:sp>
        <p:nvSpPr>
          <p:cNvPr id="108" name="Google Shape;108;g1c4448de79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8b3a19b249_0_3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100">
                <a:solidFill>
                  <a:srgbClr val="333333"/>
                </a:solidFill>
              </a:rPr>
              <a:t>Add Market slide (check theme)</a:t>
            </a:r>
          </a:p>
          <a:p>
            <a:pPr marL="0" indent="0"/>
            <a:endParaRPr sz="1100">
              <a:solidFill>
                <a:srgbClr val="333333"/>
              </a:solidFill>
            </a:endParaRPr>
          </a:p>
        </p:txBody>
      </p:sp>
      <p:sp>
        <p:nvSpPr>
          <p:cNvPr id="124" name="Google Shape;124;g18b3a19b249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362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4448de79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1c4448de79a_0_16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9" name="Google Shape;139;g1c4448de79a_0_16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 defTabSz="931774">
              <a:buSzPts val="1400"/>
              <a:defRPr/>
            </a:pPr>
            <a:fld id="{00000000-1234-1234-1234-123412341234}" type="slidenum">
              <a:rPr lang="en-US"/>
              <a:pPr algn="r" defTabSz="931774">
                <a:buSzPts val="1400"/>
                <a:defRPr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26031" y="4524652"/>
            <a:ext cx="5808267" cy="42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714375"/>
            <a:ext cx="6351588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958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26031" y="4524652"/>
            <a:ext cx="5808267" cy="42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714375"/>
            <a:ext cx="6351588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8831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d10ba3250c_0_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4" name="Google Shape;154;g1d10ba3250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c4448de79a_0_255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59C"/>
              </a:buClr>
              <a:buSzPts val="5300"/>
              <a:buFont typeface="Calibri"/>
              <a:buNone/>
              <a:defRPr sz="5300" b="0" i="0" u="none" strike="noStrike" cap="none">
                <a:solidFill>
                  <a:srgbClr val="2D65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g1c4448de79a_0_255"/>
          <p:cNvSpPr txBox="1">
            <a:spLocks noGrp="1"/>
          </p:cNvSpPr>
          <p:nvPr>
            <p:ph type="body" idx="1"/>
          </p:nvPr>
        </p:nvSpPr>
        <p:spPr>
          <a:xfrm>
            <a:off x="963100" y="1896700"/>
            <a:ext cx="10363200" cy="25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g1c4448de79a_0_25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c4448de79a_0_29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g1c4448de79a_0_29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g1c4448de79a_0_29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g1c4448de79a_0_2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c4448de79a_0_298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59C"/>
              </a:buClr>
              <a:buSzPts val="6100"/>
              <a:buFont typeface="Calibri"/>
              <a:buNone/>
              <a:defRPr sz="6100" b="0" i="0" u="none" strike="noStrike" cap="none">
                <a:solidFill>
                  <a:srgbClr val="2D65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g1c4448de79a_0_298"/>
          <p:cNvSpPr txBox="1">
            <a:spLocks noGrp="1"/>
          </p:cNvSpPr>
          <p:nvPr>
            <p:ph type="subTitle" idx="1"/>
          </p:nvPr>
        </p:nvSpPr>
        <p:spPr>
          <a:xfrm>
            <a:off x="1828800" y="3016875"/>
            <a:ext cx="85344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Massachusetts">
  <p:cSld name="SECTION_HEADER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c4448de79a_0_301"/>
          <p:cNvSpPr/>
          <p:nvPr/>
        </p:nvSpPr>
        <p:spPr>
          <a:xfrm>
            <a:off x="-11708" y="-14725"/>
            <a:ext cx="12192000" cy="74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1c4448de79a_0_301"/>
          <p:cNvSpPr txBox="1">
            <a:spLocks noGrp="1"/>
          </p:cNvSpPr>
          <p:nvPr>
            <p:ph type="title"/>
          </p:nvPr>
        </p:nvSpPr>
        <p:spPr>
          <a:xfrm>
            <a:off x="732700" y="1315975"/>
            <a:ext cx="49731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59C"/>
              </a:buClr>
              <a:buSzPts val="5300"/>
              <a:buFont typeface="Calibri"/>
              <a:buNone/>
              <a:defRPr sz="5300" b="0" i="0" u="none" strike="noStrike" cap="none">
                <a:solidFill>
                  <a:srgbClr val="2D65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g1c4448de79a_0_301"/>
          <p:cNvSpPr txBox="1">
            <a:spLocks noGrp="1"/>
          </p:cNvSpPr>
          <p:nvPr>
            <p:ph type="body" idx="1"/>
          </p:nvPr>
        </p:nvSpPr>
        <p:spPr>
          <a:xfrm>
            <a:off x="732700" y="3003250"/>
            <a:ext cx="4773900" cy="3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g1c4448de79a_0_30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" name="Google Shape;64;g1c4448de79a_0_301"/>
          <p:cNvPicPr preferRelativeResize="0"/>
          <p:nvPr/>
        </p:nvPicPr>
        <p:blipFill rotWithShape="1">
          <a:blip r:embed="rId2">
            <a:alphaModFix/>
          </a:blip>
          <a:srcRect l="23908" r="31016"/>
          <a:stretch/>
        </p:blipFill>
        <p:spPr>
          <a:xfrm>
            <a:off x="6697000" y="-33700"/>
            <a:ext cx="5495006" cy="6925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c4448de79a_0_307"/>
          <p:cNvSpPr txBox="1">
            <a:spLocks noGrp="1"/>
          </p:cNvSpPr>
          <p:nvPr>
            <p:ph type="title"/>
          </p:nvPr>
        </p:nvSpPr>
        <p:spPr>
          <a:xfrm>
            <a:off x="551033" y="747225"/>
            <a:ext cx="10970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g1c4448de79a_0_307"/>
          <p:cNvSpPr txBox="1"/>
          <p:nvPr/>
        </p:nvSpPr>
        <p:spPr>
          <a:xfrm>
            <a:off x="315767" y="6126175"/>
            <a:ext cx="113553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85800" marR="0" lvl="0" indent="0" algn="l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savings cannot be guaranteed because Basic Service rates change every six months for residential and commercial customers and every three months for industrial customers.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c4448de79a_0_263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New Hampshire">
  <p:cSld name="SECTION_HEADER_1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c4448de79a_0_270"/>
          <p:cNvSpPr/>
          <p:nvPr/>
        </p:nvSpPr>
        <p:spPr>
          <a:xfrm>
            <a:off x="-11708" y="-14725"/>
            <a:ext cx="12192000" cy="74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g1c4448de79a_0_270"/>
          <p:cNvSpPr txBox="1">
            <a:spLocks noGrp="1"/>
          </p:cNvSpPr>
          <p:nvPr>
            <p:ph type="title"/>
          </p:nvPr>
        </p:nvSpPr>
        <p:spPr>
          <a:xfrm>
            <a:off x="732700" y="1315975"/>
            <a:ext cx="49731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59C"/>
              </a:buClr>
              <a:buSzPts val="5300"/>
              <a:buFont typeface="Calibri"/>
              <a:buNone/>
              <a:defRPr sz="5300" b="0" i="0" u="none" strike="noStrike" cap="none">
                <a:solidFill>
                  <a:srgbClr val="2D65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g1c4448de79a_0_270"/>
          <p:cNvSpPr txBox="1">
            <a:spLocks noGrp="1"/>
          </p:cNvSpPr>
          <p:nvPr>
            <p:ph type="body" idx="1"/>
          </p:nvPr>
        </p:nvSpPr>
        <p:spPr>
          <a:xfrm>
            <a:off x="732700" y="3003250"/>
            <a:ext cx="4773900" cy="3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" name="Google Shape;23;g1c4448de79a_0_270"/>
          <p:cNvPicPr preferRelativeResize="0"/>
          <p:nvPr/>
        </p:nvPicPr>
        <p:blipFill rotWithShape="1">
          <a:blip r:embed="rId2">
            <a:alphaModFix/>
          </a:blip>
          <a:srcRect l="9787" r="54828"/>
          <a:stretch/>
        </p:blipFill>
        <p:spPr>
          <a:xfrm>
            <a:off x="6652109" y="-20525"/>
            <a:ext cx="5594669" cy="68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g1c4448de79a_0_270"/>
          <p:cNvSpPr txBox="1">
            <a:spLocks noGrp="1"/>
          </p:cNvSpPr>
          <p:nvPr>
            <p:ph type="sldNum" idx="12"/>
          </p:nvPr>
        </p:nvSpPr>
        <p:spPr>
          <a:xfrm>
            <a:off x="11128045" y="628910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c4448de79a_0_259"/>
          <p:cNvSpPr txBox="1">
            <a:spLocks noGrp="1"/>
          </p:cNvSpPr>
          <p:nvPr>
            <p:ph type="title"/>
          </p:nvPr>
        </p:nvSpPr>
        <p:spPr>
          <a:xfrm>
            <a:off x="415600" y="725671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1c4448de79a_0_25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◾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⬧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g1c4448de79a_0_25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c4448de79a_0_265"/>
          <p:cNvSpPr txBox="1">
            <a:spLocks noGrp="1"/>
          </p:cNvSpPr>
          <p:nvPr>
            <p:ph type="title"/>
          </p:nvPr>
        </p:nvSpPr>
        <p:spPr>
          <a:xfrm>
            <a:off x="609600" y="693313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g1c4448de79a_0_265"/>
          <p:cNvSpPr txBox="1">
            <a:spLocks noGrp="1"/>
          </p:cNvSpPr>
          <p:nvPr>
            <p:ph type="body" idx="1"/>
          </p:nvPr>
        </p:nvSpPr>
        <p:spPr>
          <a:xfrm>
            <a:off x="609600" y="16764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635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g1c4448de79a_0_265"/>
          <p:cNvSpPr txBox="1">
            <a:spLocks noGrp="1"/>
          </p:cNvSpPr>
          <p:nvPr>
            <p:ph type="body" idx="2"/>
          </p:nvPr>
        </p:nvSpPr>
        <p:spPr>
          <a:xfrm>
            <a:off x="6197600" y="16764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635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g1c4448de79a_0_265"/>
          <p:cNvSpPr txBox="1">
            <a:spLocks noGrp="1"/>
          </p:cNvSpPr>
          <p:nvPr>
            <p:ph type="sldNum" idx="12"/>
          </p:nvPr>
        </p:nvSpPr>
        <p:spPr>
          <a:xfrm>
            <a:off x="11128045" y="628910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1">
  <p:cSld name="OBJECT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c4448de79a_0_276"/>
          <p:cNvSpPr txBox="1">
            <a:spLocks noGrp="1"/>
          </p:cNvSpPr>
          <p:nvPr>
            <p:ph type="title"/>
          </p:nvPr>
        </p:nvSpPr>
        <p:spPr>
          <a:xfrm>
            <a:off x="609600" y="68450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g1c4448de79a_0_27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g1c4448de79a_0_276"/>
          <p:cNvSpPr txBox="1">
            <a:spLocks noGrp="1"/>
          </p:cNvSpPr>
          <p:nvPr>
            <p:ph type="sldNum" idx="12"/>
          </p:nvPr>
        </p:nvSpPr>
        <p:spPr>
          <a:xfrm>
            <a:off x="11128045" y="62891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c4448de79a_0_280"/>
          <p:cNvSpPr txBox="1">
            <a:spLocks noGrp="1"/>
          </p:cNvSpPr>
          <p:nvPr>
            <p:ph type="title"/>
          </p:nvPr>
        </p:nvSpPr>
        <p:spPr>
          <a:xfrm>
            <a:off x="609600" y="760701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g1c4448de79a_0_280"/>
          <p:cNvSpPr txBox="1">
            <a:spLocks noGrp="1"/>
          </p:cNvSpPr>
          <p:nvPr>
            <p:ph type="sldNum" idx="12"/>
          </p:nvPr>
        </p:nvSpPr>
        <p:spPr>
          <a:xfrm>
            <a:off x="11128045" y="628910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c4448de79a_0_283"/>
          <p:cNvSpPr txBox="1">
            <a:spLocks noGrp="1"/>
          </p:cNvSpPr>
          <p:nvPr>
            <p:ph type="title"/>
          </p:nvPr>
        </p:nvSpPr>
        <p:spPr>
          <a:xfrm>
            <a:off x="609600" y="729273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59C"/>
              </a:buClr>
              <a:buSzPts val="5900"/>
              <a:buFont typeface="Calibri"/>
              <a:buNone/>
              <a:defRPr sz="5900" b="0" i="0" u="none" strike="noStrike" cap="none">
                <a:solidFill>
                  <a:srgbClr val="2D65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g1c4448de79a_0_28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5016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g1c4448de79a_0_283"/>
          <p:cNvSpPr txBox="1">
            <a:spLocks noGrp="1"/>
          </p:cNvSpPr>
          <p:nvPr>
            <p:ph type="sldNum" idx="12"/>
          </p:nvPr>
        </p:nvSpPr>
        <p:spPr>
          <a:xfrm>
            <a:off x="11128045" y="628910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Rhode Island">
  <p:cSld name="SECTION_HEADER_1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c4448de79a_0_287"/>
          <p:cNvSpPr/>
          <p:nvPr/>
        </p:nvSpPr>
        <p:spPr>
          <a:xfrm>
            <a:off x="-11708" y="-14725"/>
            <a:ext cx="12192000" cy="74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1c4448de79a_0_287"/>
          <p:cNvSpPr txBox="1">
            <a:spLocks noGrp="1"/>
          </p:cNvSpPr>
          <p:nvPr>
            <p:ph type="title"/>
          </p:nvPr>
        </p:nvSpPr>
        <p:spPr>
          <a:xfrm>
            <a:off x="732700" y="1315975"/>
            <a:ext cx="49731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59C"/>
              </a:buClr>
              <a:buSzPts val="5300"/>
              <a:buFont typeface="Calibri"/>
              <a:buNone/>
              <a:defRPr sz="5300" b="0" i="0" u="none" strike="noStrike" cap="none">
                <a:solidFill>
                  <a:srgbClr val="2D65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g1c4448de79a_0_287"/>
          <p:cNvSpPr txBox="1">
            <a:spLocks noGrp="1"/>
          </p:cNvSpPr>
          <p:nvPr>
            <p:ph type="body" idx="1"/>
          </p:nvPr>
        </p:nvSpPr>
        <p:spPr>
          <a:xfrm>
            <a:off x="732700" y="3003250"/>
            <a:ext cx="4773900" cy="3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9" name="Google Shape;49;g1c4448de79a_0_287"/>
          <p:cNvPicPr preferRelativeResize="0"/>
          <p:nvPr/>
        </p:nvPicPr>
        <p:blipFill rotWithShape="1">
          <a:blip r:embed="rId2">
            <a:alphaModFix/>
          </a:blip>
          <a:srcRect l="26768" r="34651" b="4159"/>
          <a:stretch/>
        </p:blipFill>
        <p:spPr>
          <a:xfrm>
            <a:off x="6634467" y="-14725"/>
            <a:ext cx="5569101" cy="691662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1c4448de79a_0_287"/>
          <p:cNvSpPr txBox="1">
            <a:spLocks noGrp="1"/>
          </p:cNvSpPr>
          <p:nvPr>
            <p:ph type="sldNum" idx="12"/>
          </p:nvPr>
        </p:nvSpPr>
        <p:spPr>
          <a:xfrm>
            <a:off x="11128045" y="628910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c4448de79a_0_250"/>
          <p:cNvSpPr/>
          <p:nvPr/>
        </p:nvSpPr>
        <p:spPr>
          <a:xfrm>
            <a:off x="-15475" y="-8775"/>
            <a:ext cx="12272700" cy="711300"/>
          </a:xfrm>
          <a:prstGeom prst="rect">
            <a:avLst/>
          </a:prstGeom>
          <a:solidFill>
            <a:srgbClr val="2D65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g1c4448de79a_0_250"/>
          <p:cNvSpPr txBox="1">
            <a:spLocks noGrp="1"/>
          </p:cNvSpPr>
          <p:nvPr>
            <p:ph type="sldNum" idx="12"/>
          </p:nvPr>
        </p:nvSpPr>
        <p:spPr>
          <a:xfrm>
            <a:off x="11128045" y="628910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" name="Google Shape;12;g1c4448de79a_0_2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787775" y="-192212"/>
            <a:ext cx="2071973" cy="10781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dardpower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dardpower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s://standardpower.com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5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hyperlink" Target="mailto:t.macdowell@standardpower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11" Type="http://schemas.openxmlformats.org/officeDocument/2006/relationships/hyperlink" Target="mailto:e.manns@standardpower.com" TargetMode="External"/><Relationship Id="rId5" Type="http://schemas.openxmlformats.org/officeDocument/2006/relationships/image" Target="../media/image26.jpeg"/><Relationship Id="rId10" Type="http://schemas.openxmlformats.org/officeDocument/2006/relationships/hyperlink" Target="mailto:b.hayden@standardpower.com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title"/>
          </p:nvPr>
        </p:nvSpPr>
        <p:spPr>
          <a:xfrm>
            <a:off x="-356088" y="1762350"/>
            <a:ext cx="8038841" cy="3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US" sz="6000" b="1" dirty="0">
                <a:solidFill>
                  <a:schemeClr val="dk2"/>
                </a:solidFill>
              </a:rPr>
              <a:t>Town of Newbury</a:t>
            </a:r>
            <a:endParaRPr sz="6000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US" sz="6000" b="1" dirty="0">
                <a:solidFill>
                  <a:schemeClr val="dk2"/>
                </a:solidFill>
              </a:rPr>
              <a:t>Community Power</a:t>
            </a:r>
            <a:endParaRPr sz="6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4500" b="1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4500" b="1" dirty="0">
                <a:solidFill>
                  <a:schemeClr val="dk2"/>
                </a:solidFill>
              </a:rPr>
              <a:t>With Standard Power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endParaRPr lang="en-US" sz="4100" dirty="0">
              <a:solidFill>
                <a:srgbClr val="888888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endParaRPr sz="4100" dirty="0">
              <a:solidFill>
                <a:srgbClr val="888888"/>
              </a:solidFill>
            </a:endParaRPr>
          </a:p>
        </p:txBody>
      </p:sp>
      <p:sp>
        <p:nvSpPr>
          <p:cNvPr id="74" name="Google Shape;74;p1"/>
          <p:cNvSpPr txBox="1"/>
          <p:nvPr/>
        </p:nvSpPr>
        <p:spPr>
          <a:xfrm>
            <a:off x="761416" y="5484470"/>
            <a:ext cx="606900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200"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October 5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202</a:t>
            </a:r>
            <a: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						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845AFCF1-0AEB-9330-9C96-404AB9D47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74" y="12032"/>
            <a:ext cx="2580897" cy="1343057"/>
          </a:xfrm>
          <a:prstGeom prst="rect">
            <a:avLst/>
          </a:prstGeom>
        </p:spPr>
      </p:pic>
      <p:pic>
        <p:nvPicPr>
          <p:cNvPr id="6" name="Picture 5" descr="A logo of a town&#10;&#10;Description automatically generated">
            <a:extLst>
              <a:ext uri="{FF2B5EF4-FFF2-40B4-BE49-F238E27FC236}">
                <a16:creationId xmlns:a16="http://schemas.microsoft.com/office/drawing/2014/main" id="{82927FF2-BC32-9D21-9E2B-0CC947F4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354" y="1844404"/>
            <a:ext cx="3169192" cy="31691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89b8d6b37b_0_84"/>
          <p:cNvSpPr txBox="1"/>
          <p:nvPr/>
        </p:nvSpPr>
        <p:spPr>
          <a:xfrm>
            <a:off x="522800" y="6488700"/>
            <a:ext cx="904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Savings cannot be guaranteed, because utility Basic Service prices change every six months for residential customers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g189b8d6b37b_0_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817" y="830263"/>
            <a:ext cx="10955628" cy="575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89b8d6b37b_0_84"/>
          <p:cNvSpPr txBox="1">
            <a:spLocks noGrp="1"/>
          </p:cNvSpPr>
          <p:nvPr>
            <p:ph type="title" idx="4294967295"/>
          </p:nvPr>
        </p:nvSpPr>
        <p:spPr>
          <a:xfrm>
            <a:off x="357137" y="61119"/>
            <a:ext cx="9207063" cy="708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600" b="1">
                <a:solidFill>
                  <a:schemeClr val="dk2"/>
                </a:solidFill>
              </a:rPr>
              <a:t>Example: Somerville Community Choice </a:t>
            </a:r>
            <a:endParaRPr sz="3600" b="1">
              <a:solidFill>
                <a:schemeClr val="dk2"/>
              </a:solidFill>
            </a:endParaRPr>
          </a:p>
        </p:txBody>
      </p:sp>
      <p:pic>
        <p:nvPicPr>
          <p:cNvPr id="3" name="Picture 2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34D92676-4D16-4EA5-6707-06B2330EC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200" y="-118379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3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/>
          <p:nvPr/>
        </p:nvSpPr>
        <p:spPr>
          <a:xfrm>
            <a:off x="5589228" y="1577788"/>
            <a:ext cx="4910176" cy="456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0">
              <a:spcBef>
                <a:spcPts val="1800"/>
              </a:spcBef>
              <a:buClr>
                <a:schemeClr val="tx1"/>
              </a:buClr>
              <a:buSzPct val="150000"/>
            </a:pPr>
            <a:r>
              <a:rPr lang="en-US" sz="1600" b="1" u="sng" dirty="0">
                <a:solidFill>
                  <a:schemeClr val="bg2"/>
                </a:solidFill>
                <a:latin typeface="+mn-lt"/>
                <a:ea typeface="Calibri"/>
                <a:cs typeface="Calibri"/>
              </a:rPr>
              <a:t>Rate relief</a:t>
            </a:r>
            <a:r>
              <a:rPr lang="en-US" sz="1600" b="1" dirty="0">
                <a:solidFill>
                  <a:schemeClr val="bg2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for customers upon program launch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69850">
              <a:spcBef>
                <a:spcPts val="1800"/>
              </a:spcBef>
              <a:buClr>
                <a:schemeClr val="tx1"/>
              </a:buClr>
              <a:buSzPct val="150000"/>
            </a:pPr>
            <a:r>
              <a:rPr lang="en-US" sz="1600" b="1" u="sng" dirty="0">
                <a:solidFill>
                  <a:schemeClr val="bg2"/>
                </a:solidFill>
                <a:latin typeface="+mn-lt"/>
                <a:ea typeface="Calibri"/>
                <a:cs typeface="Calibri"/>
              </a:rPr>
              <a:t>Stable rates</a:t>
            </a:r>
            <a:r>
              <a:rPr lang="en-US" sz="1600" b="1" dirty="0">
                <a:solidFill>
                  <a:schemeClr val="bg2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preferred by customers </a:t>
            </a:r>
          </a:p>
          <a:p>
            <a:pPr marL="355600" lvl="3">
              <a:spcBef>
                <a:spcPts val="6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level monthly costs</a:t>
            </a:r>
          </a:p>
          <a:p>
            <a:pPr marL="355600" lvl="3">
              <a:spcBef>
                <a:spcPts val="6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allow for planning, budgeting and evaluating investments</a:t>
            </a:r>
          </a:p>
          <a:p>
            <a:pPr marL="355600" lvl="3">
              <a:spcBef>
                <a:spcPts val="6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plan expenses out further than the duration of the utility default rate of six months</a:t>
            </a:r>
          </a:p>
          <a:p>
            <a:pPr marL="69850">
              <a:spcBef>
                <a:spcPts val="1800"/>
              </a:spcBef>
              <a:buClr>
                <a:schemeClr val="tx1"/>
              </a:buClr>
              <a:buSzPct val="150000"/>
            </a:pPr>
            <a:r>
              <a:rPr lang="en-US" sz="1600" b="1" u="sng" dirty="0">
                <a:solidFill>
                  <a:schemeClr val="bg2"/>
                </a:solidFill>
                <a:latin typeface="+mn-lt"/>
                <a:ea typeface="Calibri"/>
                <a:cs typeface="Calibri"/>
              </a:rPr>
              <a:t>Long-term savings</a:t>
            </a:r>
            <a:r>
              <a:rPr lang="en-US" sz="1600" b="1" dirty="0">
                <a:solidFill>
                  <a:schemeClr val="bg2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on electric bills is the goal, through program design, implementation and evolution</a:t>
            </a:r>
          </a:p>
          <a:p>
            <a:pPr marL="69850">
              <a:spcBef>
                <a:spcPts val="1800"/>
              </a:spcBef>
              <a:buClr>
                <a:schemeClr val="tx1"/>
              </a:buClr>
              <a:buSzPct val="150000"/>
            </a:pP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No individual customer contracts or exit fees </a:t>
            </a:r>
          </a:p>
          <a:p>
            <a:pPr marL="69850">
              <a:spcBef>
                <a:spcPts val="18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Consumer protections</a:t>
            </a:r>
          </a:p>
        </p:txBody>
      </p:sp>
      <p:cxnSp>
        <p:nvCxnSpPr>
          <p:cNvPr id="85" name="Google Shape;85;p3"/>
          <p:cNvCxnSpPr/>
          <p:nvPr/>
        </p:nvCxnSpPr>
        <p:spPr>
          <a:xfrm>
            <a:off x="4840271" y="1837062"/>
            <a:ext cx="8964" cy="4307706"/>
          </a:xfrm>
          <a:prstGeom prst="straightConnector1">
            <a:avLst/>
          </a:prstGeom>
          <a:noFill/>
          <a:ln w="38100" cap="flat" cmpd="sng">
            <a:solidFill>
              <a:srgbClr val="EC77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3"/>
          <p:cNvSpPr txBox="1"/>
          <p:nvPr/>
        </p:nvSpPr>
        <p:spPr>
          <a:xfrm>
            <a:off x="1055040" y="3086625"/>
            <a:ext cx="3474931" cy="154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1776B9"/>
              </a:buClr>
              <a:buSzPts val="4000"/>
            </a:pPr>
            <a:r>
              <a:rPr lang="en-US" sz="4400" b="1" dirty="0">
                <a:solidFill>
                  <a:schemeClr val="bg2"/>
                </a:solidFill>
                <a:latin typeface="+mj-lt"/>
                <a:ea typeface="Montserrat"/>
                <a:cs typeface="Montserrat"/>
                <a:sym typeface="Montserrat"/>
              </a:rPr>
              <a:t>Program </a:t>
            </a:r>
          </a:p>
          <a:p>
            <a:pPr algn="ctr">
              <a:buClr>
                <a:srgbClr val="1776B9"/>
              </a:buClr>
              <a:buSzPts val="4000"/>
            </a:pPr>
            <a:r>
              <a:rPr lang="en-US" sz="4400" b="1" dirty="0">
                <a:solidFill>
                  <a:schemeClr val="bg2"/>
                </a:solidFill>
                <a:latin typeface="+mj-lt"/>
                <a:ea typeface="Montserrat"/>
                <a:cs typeface="Montserrat"/>
                <a:sym typeface="Montserrat"/>
              </a:rPr>
              <a:t>Goals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endParaRPr sz="4400" dirty="0">
              <a:solidFill>
                <a:schemeClr val="bg2"/>
              </a:solidFill>
              <a:latin typeface="+mj-lt"/>
            </a:endParaRPr>
          </a:p>
          <a:p>
            <a:pPr algn="ctr">
              <a:buClr>
                <a:srgbClr val="1776B9"/>
              </a:buClr>
              <a:buSzPts val="4000"/>
            </a:pPr>
            <a:endParaRPr sz="4000" b="1" dirty="0">
              <a:solidFill>
                <a:srgbClr val="008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5A9F2-70DE-9A85-BC2E-EDE19E2E2DDB}"/>
              </a:ext>
            </a:extLst>
          </p:cNvPr>
          <p:cNvSpPr txBox="1"/>
          <p:nvPr/>
        </p:nvSpPr>
        <p:spPr>
          <a:xfrm>
            <a:off x="197224" y="869576"/>
            <a:ext cx="51905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1F497D"/>
                </a:solidFill>
              </a:rPr>
              <a:t>Community Power</a:t>
            </a:r>
            <a:endParaRPr lang="en-US" sz="4400" b="1"/>
          </a:p>
        </p:txBody>
      </p:sp>
      <p:pic>
        <p:nvPicPr>
          <p:cNvPr id="2" name="Picture 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B565187A-F066-61E4-0A95-B1F2C0283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03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3"/>
          <p:cNvCxnSpPr/>
          <p:nvPr/>
        </p:nvCxnSpPr>
        <p:spPr>
          <a:xfrm>
            <a:off x="4888469" y="1458371"/>
            <a:ext cx="8964" cy="4307706"/>
          </a:xfrm>
          <a:prstGeom prst="straightConnector1">
            <a:avLst/>
          </a:prstGeom>
          <a:noFill/>
          <a:ln w="38100" cap="flat" cmpd="sng">
            <a:solidFill>
              <a:srgbClr val="EC77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ED8A97-286F-1247-BD3B-D7D612FCD6A2}"/>
              </a:ext>
            </a:extLst>
          </p:cNvPr>
          <p:cNvSpPr txBox="1"/>
          <p:nvPr/>
        </p:nvSpPr>
        <p:spPr>
          <a:xfrm>
            <a:off x="290267" y="6018712"/>
            <a:ext cx="469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Standard Power of America, 17 Technology Way, Nashua NH 03060 </a:t>
            </a:r>
            <a:r>
              <a:rPr lang="en-US">
                <a:hlinkClick r:id="rId3"/>
              </a:rPr>
              <a:t>https://standardpower.com/</a:t>
            </a:r>
            <a:r>
              <a:rPr lang="en-US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5A9F2-70DE-9A85-BC2E-EDE19E2E2DDB}"/>
              </a:ext>
            </a:extLst>
          </p:cNvPr>
          <p:cNvSpPr txBox="1"/>
          <p:nvPr/>
        </p:nvSpPr>
        <p:spPr>
          <a:xfrm>
            <a:off x="974498" y="2165674"/>
            <a:ext cx="333106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1F497D"/>
                </a:solidFill>
              </a:rPr>
              <a:t>Newbury</a:t>
            </a:r>
          </a:p>
          <a:p>
            <a:r>
              <a:rPr lang="en-US" sz="4400" b="1" dirty="0">
                <a:solidFill>
                  <a:srgbClr val="1F497D"/>
                </a:solidFill>
              </a:rPr>
              <a:t>Community Survey</a:t>
            </a:r>
            <a:endParaRPr lang="en-US" sz="4400" b="1" dirty="0"/>
          </a:p>
        </p:txBody>
      </p:sp>
      <p:pic>
        <p:nvPicPr>
          <p:cNvPr id="4" name="Picture 3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25CC5B2D-65AC-85D5-8025-A5A501E7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974" y="-84223"/>
            <a:ext cx="2580897" cy="1343057"/>
          </a:xfrm>
          <a:prstGeom prst="rect">
            <a:avLst/>
          </a:prstGeom>
        </p:spPr>
      </p:pic>
      <p:sp>
        <p:nvSpPr>
          <p:cNvPr id="5" name="Google Shape;84;p3">
            <a:extLst>
              <a:ext uri="{FF2B5EF4-FFF2-40B4-BE49-F238E27FC236}">
                <a16:creationId xmlns:a16="http://schemas.microsoft.com/office/drawing/2014/main" id="{17CCAE23-7603-83D0-50B1-D3F6E46E428B}"/>
              </a:ext>
            </a:extLst>
          </p:cNvPr>
          <p:cNvSpPr txBox="1"/>
          <p:nvPr/>
        </p:nvSpPr>
        <p:spPr>
          <a:xfrm>
            <a:off x="5634909" y="1757304"/>
            <a:ext cx="4369589" cy="3343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dk2"/>
                </a:solidFill>
                <a:latin typeface="+mn-lt"/>
                <a:ea typeface="Calibri"/>
              </a:rPr>
              <a:t>31 Respondents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bg2"/>
                </a:solidFill>
                <a:latin typeface="+mn-lt"/>
                <a:ea typeface="Calibri"/>
              </a:rPr>
              <a:t>30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Calibri"/>
              </a:rPr>
              <a:t> homes and </a:t>
            </a:r>
            <a:r>
              <a:rPr lang="en-US" sz="1800" b="1" kern="1200" dirty="0">
                <a:solidFill>
                  <a:schemeClr val="bg2"/>
                </a:solidFill>
                <a:latin typeface="+mn-lt"/>
                <a:ea typeface="Calibri"/>
              </a:rPr>
              <a:t>1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Calibri"/>
              </a:rPr>
              <a:t> businesses</a:t>
            </a:r>
            <a:endParaRPr lang="en-US" sz="1800" b="1" kern="1200" dirty="0">
              <a:solidFill>
                <a:schemeClr val="tx1"/>
              </a:solidFill>
              <a:latin typeface="+mn-lt"/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bg2"/>
                </a:solidFill>
                <a:latin typeface="+mn-lt"/>
                <a:ea typeface="Calibri"/>
              </a:rPr>
              <a:t>19%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Calibri"/>
              </a:rPr>
              <a:t>have solar panels</a:t>
            </a:r>
            <a:endParaRPr lang="en-US" sz="1800" b="1" kern="1200" dirty="0">
              <a:solidFill>
                <a:schemeClr val="bg2"/>
              </a:solidFill>
              <a:latin typeface="+mn-lt"/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bg2"/>
                </a:solidFill>
                <a:latin typeface="+mn-lt"/>
                <a:ea typeface="Calibri"/>
              </a:rPr>
              <a:t>Email and Town Website/Facebook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Calibri"/>
              </a:rPr>
              <a:t>are the best method for program reach out</a:t>
            </a:r>
            <a:endParaRPr lang="en-US" sz="1800" b="1" kern="1200" dirty="0">
              <a:solidFill>
                <a:schemeClr val="tx1"/>
              </a:solidFill>
              <a:latin typeface="+mn-lt"/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bg2"/>
                </a:solidFill>
                <a:latin typeface="+mn-lt"/>
                <a:ea typeface="Calibri"/>
              </a:rPr>
              <a:t>97%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Calibri"/>
              </a:rPr>
              <a:t>have done something at home for energy efficiency</a:t>
            </a:r>
            <a:endParaRPr lang="en-US" sz="1800" b="1" kern="12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BFD15-FABD-8B34-FACF-CB07FD5EC21F}"/>
              </a:ext>
            </a:extLst>
          </p:cNvPr>
          <p:cNvSpPr txBox="1"/>
          <p:nvPr/>
        </p:nvSpPr>
        <p:spPr>
          <a:xfrm>
            <a:off x="9460915" y="4762142"/>
            <a:ext cx="2416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dk2"/>
                </a:solidFill>
                <a:latin typeface="+mn-lt"/>
                <a:ea typeface="Calibri"/>
              </a:rPr>
              <a:t>Take the survey today!</a:t>
            </a: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0D01FEFA-952B-3DD9-7090-20F67FB86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2993" y="5180137"/>
            <a:ext cx="1171879" cy="117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20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3"/>
          <p:cNvCxnSpPr/>
          <p:nvPr/>
        </p:nvCxnSpPr>
        <p:spPr>
          <a:xfrm>
            <a:off x="4888469" y="1275146"/>
            <a:ext cx="8964" cy="4307706"/>
          </a:xfrm>
          <a:prstGeom prst="straightConnector1">
            <a:avLst/>
          </a:prstGeom>
          <a:noFill/>
          <a:ln w="38100" cap="flat" cmpd="sng">
            <a:solidFill>
              <a:srgbClr val="EC77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ED8A97-286F-1247-BD3B-D7D612FCD6A2}"/>
              </a:ext>
            </a:extLst>
          </p:cNvPr>
          <p:cNvSpPr txBox="1"/>
          <p:nvPr/>
        </p:nvSpPr>
        <p:spPr>
          <a:xfrm>
            <a:off x="197906" y="5621548"/>
            <a:ext cx="469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Standard Power of America, 17 Technology Way, Nashua NH 03060 </a:t>
            </a:r>
            <a:r>
              <a:rPr lang="en-US">
                <a:hlinkClick r:id="rId3"/>
              </a:rPr>
              <a:t>https://standardpower.com/</a:t>
            </a:r>
            <a:r>
              <a:rPr lang="en-US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5A9F2-70DE-9A85-BC2E-EDE19E2E2DDB}"/>
              </a:ext>
            </a:extLst>
          </p:cNvPr>
          <p:cNvSpPr txBox="1"/>
          <p:nvPr/>
        </p:nvSpPr>
        <p:spPr>
          <a:xfrm>
            <a:off x="882135" y="2367171"/>
            <a:ext cx="333106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1F497D"/>
                </a:solidFill>
              </a:rPr>
              <a:t>Newbury</a:t>
            </a:r>
            <a:endParaRPr lang="en-US" sz="4400" b="1" dirty="0"/>
          </a:p>
          <a:p>
            <a:r>
              <a:rPr lang="en-US" sz="4400" b="1" dirty="0">
                <a:solidFill>
                  <a:srgbClr val="1F497D"/>
                </a:solidFill>
              </a:rPr>
              <a:t>Community Survey</a:t>
            </a:r>
            <a:endParaRPr lang="en-US" sz="4400" b="1" dirty="0"/>
          </a:p>
        </p:txBody>
      </p:sp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1BD8D3BF-BC43-0E24-F225-C8824C38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1943F-78BE-B07B-4170-1103C3978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101" y="1521456"/>
            <a:ext cx="6594650" cy="38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3"/>
          <p:cNvCxnSpPr/>
          <p:nvPr/>
        </p:nvCxnSpPr>
        <p:spPr>
          <a:xfrm>
            <a:off x="3964833" y="1458371"/>
            <a:ext cx="8964" cy="4307706"/>
          </a:xfrm>
          <a:prstGeom prst="straightConnector1">
            <a:avLst/>
          </a:prstGeom>
          <a:noFill/>
          <a:ln w="38100" cap="flat" cmpd="sng">
            <a:solidFill>
              <a:srgbClr val="EC77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65A9F2-70DE-9A85-BC2E-EDE19E2E2DDB}"/>
              </a:ext>
            </a:extLst>
          </p:cNvPr>
          <p:cNvSpPr txBox="1"/>
          <p:nvPr/>
        </p:nvSpPr>
        <p:spPr>
          <a:xfrm>
            <a:off x="709322" y="2705725"/>
            <a:ext cx="280518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1F497D"/>
                </a:solidFill>
              </a:rPr>
              <a:t>Program Options</a:t>
            </a:r>
            <a:endParaRPr lang="en-US" sz="4400" b="1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C68C89-EF53-BCD2-9987-BE4B403C6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888311"/>
              </p:ext>
            </p:extLst>
          </p:nvPr>
        </p:nvGraphicFramePr>
        <p:xfrm>
          <a:off x="4251601" y="2162187"/>
          <a:ext cx="7432669" cy="2181213"/>
        </p:xfrm>
        <a:graphic>
          <a:graphicData uri="http://schemas.openxmlformats.org/drawingml/2006/table">
            <a:tbl>
              <a:tblPr firstRow="1" firstCol="1" bandRow="1"/>
              <a:tblGrid>
                <a:gridCol w="1622382">
                  <a:extLst>
                    <a:ext uri="{9D8B030D-6E8A-4147-A177-3AD203B41FA5}">
                      <a16:colId xmlns:a16="http://schemas.microsoft.com/office/drawing/2014/main" val="1872627130"/>
                    </a:ext>
                  </a:extLst>
                </a:gridCol>
                <a:gridCol w="2118501">
                  <a:extLst>
                    <a:ext uri="{9D8B030D-6E8A-4147-A177-3AD203B41FA5}">
                      <a16:colId xmlns:a16="http://schemas.microsoft.com/office/drawing/2014/main" val="1619856549"/>
                    </a:ext>
                  </a:extLst>
                </a:gridCol>
                <a:gridCol w="1805331">
                  <a:extLst>
                    <a:ext uri="{9D8B030D-6E8A-4147-A177-3AD203B41FA5}">
                      <a16:colId xmlns:a16="http://schemas.microsoft.com/office/drawing/2014/main" val="4259174403"/>
                    </a:ext>
                  </a:extLst>
                </a:gridCol>
                <a:gridCol w="1886455">
                  <a:extLst>
                    <a:ext uri="{9D8B030D-6E8A-4147-A177-3AD203B41FA5}">
                      <a16:colId xmlns:a16="http://schemas.microsoft.com/office/drawing/2014/main" val="1094094861"/>
                    </a:ext>
                  </a:extLst>
                </a:gridCol>
              </a:tblGrid>
              <a:tr h="405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Automatic Enrollment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715672"/>
                  </a:ext>
                </a:extLst>
              </a:tr>
              <a:tr h="3694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Newbury Default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Newbury 50%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Newbury 100%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184683"/>
                  </a:ext>
                </a:extLst>
              </a:tr>
              <a:tr h="4558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Lowest Rate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Competitive Rate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 Increase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Market Rate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463432"/>
                  </a:ext>
                </a:extLst>
              </a:tr>
              <a:tr h="949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Meets state minimum requirements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Target 5-10% additional renewable energy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Targets 50%  renewable energy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Targets 100% renewable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45031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E48BF8C-0E0F-B382-3C22-7E14EAD53BA9}"/>
              </a:ext>
            </a:extLst>
          </p:cNvPr>
          <p:cNvSpPr txBox="1"/>
          <p:nvPr/>
        </p:nvSpPr>
        <p:spPr>
          <a:xfrm>
            <a:off x="4309056" y="1100070"/>
            <a:ext cx="6778579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Newbury Community Power</a:t>
            </a:r>
          </a:p>
        </p:txBody>
      </p:sp>
      <p:pic>
        <p:nvPicPr>
          <p:cNvPr id="4" name="Picture 3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A95FEC55-2D94-A221-39F7-766246D6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6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c506c2f6b_0_111"/>
          <p:cNvSpPr txBox="1">
            <a:spLocks noGrp="1"/>
          </p:cNvSpPr>
          <p:nvPr>
            <p:ph type="title"/>
          </p:nvPr>
        </p:nvSpPr>
        <p:spPr>
          <a:xfrm>
            <a:off x="416850" y="914400"/>
            <a:ext cx="38886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5000">
                <a:solidFill>
                  <a:schemeClr val="dk2"/>
                </a:solidFill>
              </a:rPr>
              <a:t>Timeline</a:t>
            </a:r>
            <a:endParaRPr sz="5000">
              <a:solidFill>
                <a:schemeClr val="dk2"/>
              </a:solidFill>
            </a:endParaRPr>
          </a:p>
        </p:txBody>
      </p:sp>
      <p:grpSp>
        <p:nvGrpSpPr>
          <p:cNvPr id="201" name="Google Shape;201;gfc506c2f6b_0_111"/>
          <p:cNvGrpSpPr/>
          <p:nvPr/>
        </p:nvGrpSpPr>
        <p:grpSpPr>
          <a:xfrm>
            <a:off x="137325" y="2054124"/>
            <a:ext cx="3318256" cy="4712380"/>
            <a:chOff x="0" y="1189989"/>
            <a:chExt cx="2214600" cy="3534373"/>
          </a:xfrm>
        </p:grpSpPr>
        <p:sp>
          <p:nvSpPr>
            <p:cNvPr id="202" name="Google Shape;202;gfc506c2f6b_0_111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First Steps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3" name="Google Shape;203;gfc506c2f6b_0_111"/>
            <p:cNvSpPr txBox="1"/>
            <p:nvPr/>
          </p:nvSpPr>
          <p:spPr>
            <a:xfrm>
              <a:off x="75156" y="1988662"/>
              <a:ext cx="1879753" cy="27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342900" marR="492760" lvl="0" indent="-349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Pct val="110000"/>
                <a:buFont typeface="Roboto"/>
                <a:buAutoNum type="arabicPeriod"/>
              </a:pPr>
              <a:r>
                <a:rPr lang="en-US" sz="1600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Appoint a </a:t>
              </a:r>
              <a:r>
                <a:rPr lang="en-US" sz="1600" dirty="0">
                  <a:solidFill>
                    <a:srgbClr val="888888"/>
                  </a:solidFill>
                  <a:latin typeface="Roboto"/>
                  <a:ea typeface="Roboto"/>
                  <a:cs typeface="Roboto"/>
                  <a:sym typeface="Roboto"/>
                </a:rPr>
                <a:t>Community</a:t>
              </a:r>
              <a:r>
                <a:rPr lang="en-US" sz="1600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 Power Committee</a:t>
              </a:r>
              <a:endParaRPr lang="en-US" sz="1600" i="0" u="none" strike="noStrike" cap="none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  <a:cs typeface="Roboto"/>
              </a:endParaRPr>
            </a:p>
            <a:p>
              <a:pPr marL="342900" marR="492760" indent="-342900">
                <a:lnSpc>
                  <a:spcPct val="115000"/>
                </a:lnSpc>
                <a:spcBef>
                  <a:spcPts val="1000"/>
                </a:spcBef>
                <a:buClr>
                  <a:schemeClr val="bg1">
                    <a:lumMod val="50000"/>
                  </a:schemeClr>
                </a:buClr>
                <a:buSzPct val="110000"/>
                <a:buFont typeface="+mj-lt"/>
                <a:buAutoNum type="arabicPeriod"/>
              </a:pPr>
              <a:r>
                <a:rPr lang="en-US" sz="1600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Choose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 Standard Power</a:t>
              </a:r>
              <a:r>
                <a:rPr lang="en-US" sz="1600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 to help plan and launch your program</a:t>
              </a:r>
              <a:endParaRPr sz="1600" i="0" u="none" strike="noStrike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04" name="Google Shape;204;gfc506c2f6b_0_111"/>
          <p:cNvGrpSpPr/>
          <p:nvPr/>
        </p:nvGrpSpPr>
        <p:grpSpPr>
          <a:xfrm>
            <a:off x="2618586" y="2053846"/>
            <a:ext cx="2695342" cy="4459838"/>
            <a:chOff x="1838325" y="1189775"/>
            <a:chExt cx="2064000" cy="3344962"/>
          </a:xfrm>
        </p:grpSpPr>
        <p:sp>
          <p:nvSpPr>
            <p:cNvPr id="205" name="Google Shape;205;gfc506c2f6b_0_111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C58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Plan &amp; Approve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6" name="Google Shape;206;gfc506c2f6b_0_111"/>
            <p:cNvSpPr txBox="1"/>
            <p:nvPr/>
          </p:nvSpPr>
          <p:spPr>
            <a:xfrm>
              <a:off x="1983261" y="1932837"/>
              <a:ext cx="1740316" cy="26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488950" marR="0" lvl="0" indent="-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Pts val="1600"/>
                <a:buFont typeface="+mj-lt"/>
                <a:buAutoNum type="arabicPeriod" startAt="3"/>
              </a:pPr>
              <a:r>
                <a:rPr lang="en-US" sz="2000" b="1" i="0" u="none" strike="noStrike" cap="none" dirty="0">
                  <a:solidFill>
                    <a:schemeClr val="bg2"/>
                  </a:solidFill>
                  <a:latin typeface="Roboto"/>
                  <a:ea typeface="Roboto"/>
                  <a:cs typeface="Roboto"/>
                  <a:sym typeface="Roboto"/>
                </a:rPr>
                <a:t>Draft Community Power Plan with public input</a:t>
              </a:r>
              <a:endParaRPr lang="en-US" sz="2000" b="1" i="0" u="none" strike="noStrike" cap="none" dirty="0">
                <a:solidFill>
                  <a:schemeClr val="bg2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207" name="Google Shape;207;gfc506c2f6b_0_111"/>
          <p:cNvGrpSpPr/>
          <p:nvPr/>
        </p:nvGrpSpPr>
        <p:grpSpPr>
          <a:xfrm>
            <a:off x="4671240" y="2053850"/>
            <a:ext cx="2443157" cy="4290418"/>
            <a:chOff x="3516750" y="1189775"/>
            <a:chExt cx="2064000" cy="3217895"/>
          </a:xfrm>
        </p:grpSpPr>
        <p:sp>
          <p:nvSpPr>
            <p:cNvPr id="208" name="Google Shape;208;gfc506c2f6b_0_111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Regulatory</a:t>
              </a:r>
              <a:endParaRPr sz="19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9" name="Google Shape;209;gfc506c2f6b_0_111"/>
            <p:cNvSpPr txBox="1"/>
            <p:nvPr/>
          </p:nvSpPr>
          <p:spPr>
            <a:xfrm>
              <a:off x="3775271" y="1974370"/>
              <a:ext cx="1616183" cy="243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3429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Clr>
                  <a:srgbClr val="888888"/>
                </a:buClr>
                <a:buSzPct val="100000"/>
                <a:buFont typeface="+mj-lt"/>
                <a:buAutoNum type="arabicPeriod" startAt="4"/>
              </a:pPr>
              <a:r>
                <a:rPr lang="en-US" sz="1600" i="0" u="none" strike="noStrike" cap="none" dirty="0">
                  <a:solidFill>
                    <a:srgbClr val="888888"/>
                  </a:solidFill>
                  <a:latin typeface="Roboto"/>
                  <a:ea typeface="Roboto"/>
                  <a:cs typeface="Roboto"/>
                  <a:sym typeface="Roboto"/>
                </a:rPr>
                <a:t>Submit Plan to Public Utilities Commission for approval</a:t>
              </a:r>
            </a:p>
            <a:p>
              <a:pPr marL="342900" indent="-342900">
                <a:lnSpc>
                  <a:spcPct val="115000"/>
                </a:lnSpc>
                <a:spcAft>
                  <a:spcPts val="1300"/>
                </a:spcAft>
                <a:buClr>
                  <a:srgbClr val="888888"/>
                </a:buClr>
                <a:buSzPct val="100000"/>
                <a:buFont typeface="+mj-lt"/>
                <a:buAutoNum type="arabicPeriod" startAt="4"/>
              </a:pPr>
              <a:r>
                <a:rPr lang="en-US" sz="1600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Town vote 2024 approval of Community Power</a:t>
              </a:r>
            </a:p>
            <a:p>
              <a:pPr marL="3429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Clr>
                  <a:srgbClr val="888888"/>
                </a:buClr>
                <a:buSzPct val="100000"/>
                <a:buFont typeface="+mj-lt"/>
                <a:buAutoNum type="arabicPeriod" startAt="4"/>
              </a:pPr>
              <a:endParaRPr sz="1600" i="0" u="none" strike="noStrike" cap="none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0" name="Google Shape;210;gfc506c2f6b_0_111"/>
          <p:cNvGrpSpPr/>
          <p:nvPr/>
        </p:nvGrpSpPr>
        <p:grpSpPr>
          <a:xfrm>
            <a:off x="6663804" y="2053851"/>
            <a:ext cx="3152539" cy="4513622"/>
            <a:chOff x="4943210" y="1189774"/>
            <a:chExt cx="2316000" cy="3385301"/>
          </a:xfrm>
        </p:grpSpPr>
        <p:sp>
          <p:nvSpPr>
            <p:cNvPr id="211" name="Google Shape;211;gfc506c2f6b_0_111"/>
            <p:cNvSpPr/>
            <p:nvPr/>
          </p:nvSpPr>
          <p:spPr>
            <a:xfrm>
              <a:off x="4943210" y="1189774"/>
              <a:ext cx="2316000" cy="669000"/>
            </a:xfrm>
            <a:prstGeom prst="chevron">
              <a:avLst>
                <a:gd name="adj" fmla="val 50000"/>
              </a:avLst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Outreach + Launch</a:t>
              </a:r>
              <a:endParaRPr sz="19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2" name="Google Shape;212;gfc506c2f6b_0_111"/>
            <p:cNvSpPr txBox="1"/>
            <p:nvPr/>
          </p:nvSpPr>
          <p:spPr>
            <a:xfrm>
              <a:off x="5347960" y="1926075"/>
              <a:ext cx="1794900" cy="264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342900" marR="0" lvl="0" indent="-3429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+mj-lt"/>
                <a:buAutoNum type="arabicPeriod" startAt="6"/>
              </a:pPr>
              <a:r>
                <a:rPr lang="en-US" sz="1600" b="0" i="0" u="none" strike="noStrike" cap="none">
                  <a:solidFill>
                    <a:srgbClr val="888888"/>
                  </a:solidFill>
                  <a:latin typeface="Roboto"/>
                  <a:ea typeface="Roboto"/>
                  <a:cs typeface="Roboto"/>
                  <a:sym typeface="Roboto"/>
                </a:rPr>
                <a:t>Procure electricity supply </a:t>
              </a:r>
              <a:endParaRPr sz="16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42900" marR="0" lvl="0" indent="-342900" algn="l" rtl="0">
                <a:lnSpc>
                  <a:spcPct val="115000"/>
                </a:lnSpc>
                <a:spcBef>
                  <a:spcPts val="13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+mj-lt"/>
                <a:buAutoNum type="arabicPeriod" startAt="6"/>
              </a:pPr>
              <a:r>
                <a:rPr lang="en-US" sz="1600" b="0" i="0" u="none" strike="noStrike" cap="none">
                  <a:solidFill>
                    <a:srgbClr val="888888"/>
                  </a:solidFill>
                  <a:latin typeface="Roboto"/>
                  <a:ea typeface="Roboto"/>
                  <a:cs typeface="Roboto"/>
                  <a:sym typeface="Roboto"/>
                </a:rPr>
                <a:t>Implement public education and opt-out campaign</a:t>
              </a:r>
              <a:endParaRPr sz="16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42900" marR="0" lvl="0" indent="-342900" algn="l" rtl="0">
                <a:lnSpc>
                  <a:spcPct val="115000"/>
                </a:lnSpc>
                <a:spcBef>
                  <a:spcPts val="1300"/>
                </a:spcBef>
                <a:spcAft>
                  <a:spcPts val="1300"/>
                </a:spcAft>
                <a:buClr>
                  <a:srgbClr val="888888"/>
                </a:buClr>
                <a:buSzPts val="1600"/>
                <a:buFont typeface="+mj-lt"/>
                <a:buAutoNum type="arabicPeriod" startAt="6"/>
              </a:pPr>
              <a:r>
                <a:rPr lang="en-US" sz="1600" b="1" i="0" u="none" strike="noStrike" cap="none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Launch!</a:t>
              </a:r>
              <a:r>
                <a:rPr lang="en-US" sz="1600" b="0" i="0" u="none" strike="noStrike" cap="none">
                  <a:solidFill>
                    <a:srgbClr val="888888"/>
                  </a:solidFill>
                  <a:latin typeface="Roboto"/>
                  <a:ea typeface="Roboto"/>
                  <a:cs typeface="Roboto"/>
                  <a:sym typeface="Roboto"/>
                </a:rPr>
                <a:t> Eligible accounts that have not opted out are automatically enrolled</a:t>
              </a:r>
              <a:endParaRPr sz="16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3" name="Google Shape;213;gfc506c2f6b_0_111"/>
          <p:cNvGrpSpPr/>
          <p:nvPr/>
        </p:nvGrpSpPr>
        <p:grpSpPr>
          <a:xfrm>
            <a:off x="9302455" y="2053851"/>
            <a:ext cx="2751931" cy="4235218"/>
            <a:chOff x="6874025" y="1189775"/>
            <a:chExt cx="2064000" cy="3176493"/>
          </a:xfrm>
        </p:grpSpPr>
        <p:sp>
          <p:nvSpPr>
            <p:cNvPr id="214" name="Google Shape;214;gfc506c2f6b_0_111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Manage + </a:t>
              </a:r>
              <a:b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Monitor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5" name="Google Shape;215;gfc506c2f6b_0_111"/>
            <p:cNvSpPr txBox="1"/>
            <p:nvPr/>
          </p:nvSpPr>
          <p:spPr>
            <a:xfrm>
              <a:off x="7076538" y="2015768"/>
              <a:ext cx="1777243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457200" marR="0" lvl="0" indent="-387350" algn="l" rtl="0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Clr>
                  <a:srgbClr val="888888"/>
                </a:buClr>
                <a:buSzPts val="1600"/>
                <a:buFont typeface="Roboto"/>
                <a:buAutoNum type="arabicPeriod" startAt="9"/>
              </a:pPr>
              <a:r>
                <a:rPr lang="en-US" sz="1600" b="0" i="0" u="none" strike="noStrike" cap="none">
                  <a:solidFill>
                    <a:srgbClr val="888888"/>
                  </a:solidFill>
                  <a:latin typeface="Roboto"/>
                  <a:ea typeface="Roboto"/>
                  <a:cs typeface="Roboto"/>
                  <a:sym typeface="Roboto"/>
                </a:rPr>
                <a:t>Provide ongoing customer support, outreach, opt up campaigns, data management and analysis, planning, and more</a:t>
              </a:r>
              <a:endParaRPr sz="16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" name="Picture 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DD8D3E31-6560-6D98-74C0-7FA6E453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6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6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6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6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6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6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89b8d6b37b_0_0"/>
          <p:cNvSpPr txBox="1">
            <a:spLocks noGrp="1"/>
          </p:cNvSpPr>
          <p:nvPr>
            <p:ph type="body" idx="1"/>
          </p:nvPr>
        </p:nvSpPr>
        <p:spPr>
          <a:xfrm>
            <a:off x="648577" y="1891227"/>
            <a:ext cx="4195729" cy="363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200">
                <a:solidFill>
                  <a:schemeClr val="tx1"/>
                </a:solidFill>
                <a:cs typeface="Calibri"/>
              </a:rPr>
              <a:t>NH Energy Broker and services provider since 2010 </a:t>
            </a:r>
            <a:endParaRPr lang="en-US" sz="2200">
              <a:solidFill>
                <a:schemeClr val="tx1"/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2200">
                <a:solidFill>
                  <a:schemeClr val="tx1"/>
                </a:solidFill>
                <a:cs typeface="Calibri"/>
              </a:rPr>
              <a:t>Largest Group Net Metering program in NH</a:t>
            </a:r>
            <a:endParaRPr lang="en-US" sz="2200">
              <a:solidFill>
                <a:schemeClr val="tx1"/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2200">
                <a:solidFill>
                  <a:schemeClr val="tx1"/>
                </a:solidFill>
                <a:cs typeface="Calibri"/>
              </a:rPr>
              <a:t>Complete Community Power services for 24 NH communities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Calibri"/>
              </a:rPr>
              <a:t>First four programs launched in June including Keene</a:t>
            </a:r>
            <a:endParaRPr lang="en-US" sz="1700">
              <a:solidFill>
                <a:schemeClr val="tx1"/>
              </a:solidFill>
            </a:endParaRPr>
          </a:p>
          <a:p>
            <a:pPr indent="-387350"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2500"/>
              <a:buFont typeface="Calibri"/>
              <a:buChar char="●"/>
            </a:pPr>
            <a:endParaRPr lang="en-US" sz="2500">
              <a:solidFill>
                <a:schemeClr val="dk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5" name="Google Shape;235;g189b8d6b37b_0_0"/>
          <p:cNvSpPr/>
          <p:nvPr/>
        </p:nvSpPr>
        <p:spPr>
          <a:xfrm>
            <a:off x="7763967" y="6462366"/>
            <a:ext cx="4248524" cy="30219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Power was founded in 2010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sky, tree, outdoor&#10;&#10;Description automatically generated">
            <a:extLst>
              <a:ext uri="{FF2B5EF4-FFF2-40B4-BE49-F238E27FC236}">
                <a16:creationId xmlns:a16="http://schemas.microsoft.com/office/drawing/2014/main" id="{F7FF6492-801D-BBA5-07BF-7838944A6D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52" t="-310" r="28932" b="310"/>
          <a:stretch/>
        </p:blipFill>
        <p:spPr>
          <a:xfrm>
            <a:off x="5841191" y="-96253"/>
            <a:ext cx="6350809" cy="6558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E8DB7F-2D54-60C1-3623-BEE25DF8B758}"/>
              </a:ext>
            </a:extLst>
          </p:cNvPr>
          <p:cNvSpPr txBox="1"/>
          <p:nvPr/>
        </p:nvSpPr>
        <p:spPr>
          <a:xfrm>
            <a:off x="239644" y="5621548"/>
            <a:ext cx="46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Standard Power of America, 17 Technology Way, Nashua NH 03060 </a:t>
            </a:r>
            <a:r>
              <a:rPr lang="en-US">
                <a:hlinkClick r:id="rId4"/>
              </a:rPr>
              <a:t>https://standardpower.com/</a:t>
            </a:r>
            <a:r>
              <a:rPr lang="en-US"/>
              <a:t> </a:t>
            </a:r>
          </a:p>
        </p:txBody>
      </p:sp>
      <p:pic>
        <p:nvPicPr>
          <p:cNvPr id="2" name="Picture 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59C57DCF-FF3F-50DD-4E8F-563724FA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58" y="0"/>
            <a:ext cx="4363166" cy="22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2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 2">
            <a:extLst>
              <a:ext uri="{FF2B5EF4-FFF2-40B4-BE49-F238E27FC236}">
                <a16:creationId xmlns:a16="http://schemas.microsoft.com/office/drawing/2014/main" id="{D5B2C835-E040-9AD8-CD37-F121779178B3}"/>
              </a:ext>
            </a:extLst>
          </p:cNvPr>
          <p:cNvSpPr/>
          <p:nvPr/>
        </p:nvSpPr>
        <p:spPr>
          <a:xfrm>
            <a:off x="974581" y="0"/>
            <a:ext cx="2840182" cy="2652455"/>
          </a:xfrm>
          <a:prstGeom prst="flowChartDocument">
            <a:avLst/>
          </a:prstGeom>
          <a:solidFill>
            <a:srgbClr val="1C4B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A person with a mustache smiling&#10;&#10;Description automatically generated">
            <a:extLst>
              <a:ext uri="{FF2B5EF4-FFF2-40B4-BE49-F238E27FC236}">
                <a16:creationId xmlns:a16="http://schemas.microsoft.com/office/drawing/2014/main" id="{76AA79F5-E8A0-A1E6-E9CF-62738CAA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584" y="3555786"/>
            <a:ext cx="1785938" cy="2713038"/>
          </a:xfrm>
          <a:prstGeom prst="rect">
            <a:avLst/>
          </a:prstGeom>
        </p:spPr>
      </p:pic>
      <p:pic>
        <p:nvPicPr>
          <p:cNvPr id="9" name="Picture 8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EF40E182-5F0E-18DB-2564-5B8733319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971" y="253130"/>
            <a:ext cx="1785938" cy="2713038"/>
          </a:xfrm>
          <a:prstGeom prst="rect">
            <a:avLst/>
          </a:prstGeom>
        </p:spPr>
      </p:pic>
      <p:pic>
        <p:nvPicPr>
          <p:cNvPr id="11" name="Picture 10" descr="A person with a mustache smiling&#10;&#10;Description automatically generated">
            <a:extLst>
              <a:ext uri="{FF2B5EF4-FFF2-40B4-BE49-F238E27FC236}">
                <a16:creationId xmlns:a16="http://schemas.microsoft.com/office/drawing/2014/main" id="{14467315-1A14-ABFC-0682-BD6FC4DA9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771" y="3545468"/>
            <a:ext cx="1785938" cy="2713038"/>
          </a:xfrm>
          <a:prstGeom prst="rect">
            <a:avLst/>
          </a:prstGeom>
        </p:spPr>
      </p:pic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CDD5BC3-7353-7ABC-BB8C-7FDC55945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971" y="3545468"/>
            <a:ext cx="1785938" cy="2713038"/>
          </a:xfrm>
          <a:prstGeom prst="rect">
            <a:avLst/>
          </a:prstGeom>
        </p:spPr>
      </p:pic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3834A3A-4855-637D-93BB-783602CDE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784" y="3557374"/>
            <a:ext cx="1785938" cy="2711450"/>
          </a:xfrm>
          <a:prstGeom prst="rect">
            <a:avLst/>
          </a:prstGeom>
        </p:spPr>
      </p:pic>
      <p:pic>
        <p:nvPicPr>
          <p:cNvPr id="5" name="Content Placeholder 4" descr="A person with a beard smiling&#10;&#10;Description automatically generated">
            <a:extLst>
              <a:ext uri="{FF2B5EF4-FFF2-40B4-BE49-F238E27FC236}">
                <a16:creationId xmlns:a16="http://schemas.microsoft.com/office/drawing/2014/main" id="{6D4F5CB0-152E-C3E8-4CB5-BDD5972F2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449771" y="256304"/>
            <a:ext cx="1785938" cy="2714625"/>
          </a:xfrm>
        </p:spPr>
      </p:pic>
      <p:pic>
        <p:nvPicPr>
          <p:cNvPr id="17" name="Picture 16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C89E8ECB-826D-A232-F8E5-F566CE18A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0784" y="253130"/>
            <a:ext cx="1785938" cy="2714625"/>
          </a:xfrm>
          <a:prstGeom prst="rect">
            <a:avLst/>
          </a:prstGeom>
        </p:spPr>
      </p:pic>
      <p:pic>
        <p:nvPicPr>
          <p:cNvPr id="19" name="Picture 18" descr="A person smiling at camera&#10;&#10;Description automatically generated">
            <a:extLst>
              <a:ext uri="{FF2B5EF4-FFF2-40B4-BE49-F238E27FC236}">
                <a16:creationId xmlns:a16="http://schemas.microsoft.com/office/drawing/2014/main" id="{4DB0361D-3F1D-AA52-BA39-E0106881FA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6584" y="254718"/>
            <a:ext cx="1785938" cy="271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05D6D-A984-ED94-9723-6EE70E90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81" y="56494"/>
            <a:ext cx="2840182" cy="21754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Meet our Dedicated Team!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61CA4-5F85-294A-175C-02D02A1ED849}"/>
              </a:ext>
            </a:extLst>
          </p:cNvPr>
          <p:cNvSpPr txBox="1"/>
          <p:nvPr/>
        </p:nvSpPr>
        <p:spPr>
          <a:xfrm>
            <a:off x="64620" y="3136022"/>
            <a:ext cx="436971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 us: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b.hayden@standardpower.com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e.manns@standardpower.com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1800" dirty="0" err="1">
                <a:solidFill>
                  <a:schemeClr val="bg2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t.macdowell@standardpower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algn="ctr"/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1C4B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StandardPower.com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230113-49F3-FB5F-5BBE-153B0567B137}"/>
              </a:ext>
            </a:extLst>
          </p:cNvPr>
          <p:cNvSpPr txBox="1"/>
          <p:nvPr/>
        </p:nvSpPr>
        <p:spPr>
          <a:xfrm>
            <a:off x="4448184" y="2661762"/>
            <a:ext cx="178446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Hayden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BCDFC-F7D1-B947-7FA2-AEB4C9B07EDE}"/>
              </a:ext>
            </a:extLst>
          </p:cNvPr>
          <p:cNvSpPr txBox="1"/>
          <p:nvPr/>
        </p:nvSpPr>
        <p:spPr>
          <a:xfrm>
            <a:off x="6304708" y="2655699"/>
            <a:ext cx="178446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Manns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5A2AF3-90CB-57D9-933C-6780222541BC}"/>
              </a:ext>
            </a:extLst>
          </p:cNvPr>
          <p:cNvSpPr txBox="1"/>
          <p:nvPr/>
        </p:nvSpPr>
        <p:spPr>
          <a:xfrm>
            <a:off x="10012258" y="2652455"/>
            <a:ext cx="178446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Ryan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Polson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4FCA10-21E3-96E1-DF0B-2591858B01D8}"/>
              </a:ext>
            </a:extLst>
          </p:cNvPr>
          <p:cNvSpPr txBox="1"/>
          <p:nvPr/>
        </p:nvSpPr>
        <p:spPr>
          <a:xfrm>
            <a:off x="8153522" y="2655699"/>
            <a:ext cx="178446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Theresa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MacDowell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E55100-1466-5AB8-9266-337DED486C3D}"/>
              </a:ext>
            </a:extLst>
          </p:cNvPr>
          <p:cNvSpPr txBox="1"/>
          <p:nvPr/>
        </p:nvSpPr>
        <p:spPr>
          <a:xfrm>
            <a:off x="4448183" y="5779471"/>
            <a:ext cx="178446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John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Delsignore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236CD6-6321-4695-9A3F-34BA1C936C9D}"/>
              </a:ext>
            </a:extLst>
          </p:cNvPr>
          <p:cNvSpPr txBox="1"/>
          <p:nvPr/>
        </p:nvSpPr>
        <p:spPr>
          <a:xfrm>
            <a:off x="6292203" y="5779471"/>
            <a:ext cx="178446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Almasian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2C2A98-62FC-423D-3508-390EB2DF5BE1}"/>
              </a:ext>
            </a:extLst>
          </p:cNvPr>
          <p:cNvSpPr txBox="1"/>
          <p:nvPr/>
        </p:nvSpPr>
        <p:spPr>
          <a:xfrm>
            <a:off x="8153522" y="5779471"/>
            <a:ext cx="178446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Devon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Atwell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7900AD-9C18-A284-C55A-8C9A3220596F}"/>
              </a:ext>
            </a:extLst>
          </p:cNvPr>
          <p:cNvSpPr txBox="1"/>
          <p:nvPr/>
        </p:nvSpPr>
        <p:spPr>
          <a:xfrm>
            <a:off x="10011521" y="5779471"/>
            <a:ext cx="178446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Morgan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Williams</a:t>
            </a:r>
          </a:p>
        </p:txBody>
      </p:sp>
      <p:pic>
        <p:nvPicPr>
          <p:cNvPr id="6" name="Picture 5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260A4F37-745B-F5B7-BD11-0BA550F96E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029" y="5391312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/>
          <p:nvPr/>
        </p:nvSpPr>
        <p:spPr>
          <a:xfrm>
            <a:off x="6422944" y="1396180"/>
            <a:ext cx="4080623" cy="4717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dk2"/>
                </a:solidFill>
                <a:latin typeface="+mn-lt"/>
                <a:ea typeface="Calibri"/>
              </a:rPr>
              <a:t>RSA 53 E:1</a:t>
            </a:r>
            <a:r>
              <a:rPr lang="en-US" sz="2400" b="1" dirty="0">
                <a:latin typeface="+mn-lt"/>
                <a:ea typeface="Calibri"/>
              </a:rPr>
              <a:t> </a:t>
            </a:r>
          </a:p>
          <a:p>
            <a:pPr algn="ctr"/>
            <a:endParaRPr lang="en-US" sz="2400" dirty="0">
              <a:latin typeface="+mn-lt"/>
              <a:ea typeface="Calibri"/>
            </a:endParaRPr>
          </a:p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</a:rPr>
              <a:t>Provide </a:t>
            </a:r>
            <a:r>
              <a:rPr lang="en-US" sz="1800" b="1" dirty="0">
                <a:solidFill>
                  <a:schemeClr val="bg2"/>
                </a:solidFill>
                <a:latin typeface="+mn-lt"/>
                <a:ea typeface="Calibri"/>
              </a:rPr>
              <a:t>access to competitive markets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</a:rPr>
              <a:t> for supplies of electricity and related energy services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</a:rPr>
              <a:t>Provide</a:t>
            </a:r>
            <a:r>
              <a:rPr lang="en-US" sz="1800" dirty="0">
                <a:solidFill>
                  <a:schemeClr val="bg2"/>
                </a:solidFill>
                <a:latin typeface="+mn-lt"/>
                <a:ea typeface="Calibri"/>
              </a:rPr>
              <a:t> </a:t>
            </a:r>
            <a:r>
              <a:rPr lang="en-US" sz="1800" b="1" dirty="0">
                <a:solidFill>
                  <a:schemeClr val="bg2"/>
                </a:solidFill>
                <a:latin typeface="+mn-lt"/>
                <a:ea typeface="Calibri"/>
              </a:rPr>
              <a:t>small customers similar opportunities to those available to larger customers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</a:rPr>
              <a:t>, in obtaining lower electric costs, reliable service, and secure energy supplies 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</a:rPr>
              <a:t>Encourage voluntary, cost effective and innovative solutions to local needs </a:t>
            </a:r>
            <a:r>
              <a:rPr lang="en-US" sz="1800" b="1" dirty="0">
                <a:solidFill>
                  <a:schemeClr val="bg2"/>
                </a:solidFill>
                <a:latin typeface="+mn-lt"/>
                <a:ea typeface="Calibri"/>
              </a:rPr>
              <a:t>with careful consideration of local conditions and opportunities</a:t>
            </a:r>
            <a:r>
              <a:rPr lang="en-US" sz="1600" b="1" dirty="0">
                <a:solidFill>
                  <a:schemeClr val="bg2"/>
                </a:solidFill>
                <a:latin typeface="+mn-lt"/>
                <a:ea typeface="Calibri"/>
              </a:rPr>
              <a:t> </a:t>
            </a:r>
            <a:endParaRPr lang="en-US" sz="1600" b="1" dirty="0">
              <a:solidFill>
                <a:schemeClr val="bg2"/>
              </a:solidFill>
            </a:endParaRPr>
          </a:p>
        </p:txBody>
      </p:sp>
      <p:cxnSp>
        <p:nvCxnSpPr>
          <p:cNvPr id="85" name="Google Shape;85;p3"/>
          <p:cNvCxnSpPr/>
          <p:nvPr/>
        </p:nvCxnSpPr>
        <p:spPr>
          <a:xfrm>
            <a:off x="5589315" y="1743830"/>
            <a:ext cx="0" cy="4567682"/>
          </a:xfrm>
          <a:prstGeom prst="straightConnector1">
            <a:avLst/>
          </a:prstGeom>
          <a:noFill/>
          <a:ln w="38100" cap="flat" cmpd="sng">
            <a:solidFill>
              <a:srgbClr val="EC77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3"/>
          <p:cNvSpPr txBox="1"/>
          <p:nvPr/>
        </p:nvSpPr>
        <p:spPr>
          <a:xfrm>
            <a:off x="142509" y="865530"/>
            <a:ext cx="5348552" cy="78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1776B9"/>
              </a:buClr>
              <a:buSzPts val="4000"/>
            </a:pPr>
            <a:r>
              <a:rPr lang="en-US" sz="4400" b="1">
                <a:solidFill>
                  <a:schemeClr val="bg2"/>
                </a:solidFill>
                <a:latin typeface="+mj-lt"/>
                <a:ea typeface="Montserrat"/>
                <a:cs typeface="Montserrat"/>
                <a:sym typeface="Montserrat"/>
              </a:rPr>
              <a:t>Community Power</a:t>
            </a:r>
            <a:endParaRPr lang="en-US" sz="4400" b="1">
              <a:solidFill>
                <a:schemeClr val="bg2"/>
              </a:solidFill>
              <a:latin typeface="+mj-lt"/>
              <a:ea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55CDF-811A-D5CB-861F-F9EF480A8681}"/>
              </a:ext>
            </a:extLst>
          </p:cNvPr>
          <p:cNvSpPr txBox="1"/>
          <p:nvPr/>
        </p:nvSpPr>
        <p:spPr>
          <a:xfrm>
            <a:off x="836312" y="3044279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>
                <a:solidFill>
                  <a:schemeClr val="bg2"/>
                </a:solidFill>
              </a:rPr>
              <a:t>Purpose</a:t>
            </a:r>
            <a:endParaRPr lang="en-US"/>
          </a:p>
        </p:txBody>
      </p:sp>
      <p:pic>
        <p:nvPicPr>
          <p:cNvPr id="2" name="Picture 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765351A0-C367-A111-3A5F-314DE284C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74" y="12032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3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189b8d6b37b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709" y="2002989"/>
            <a:ext cx="10763125" cy="301787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189b8d6b37b_0_22"/>
          <p:cNvSpPr txBox="1"/>
          <p:nvPr/>
        </p:nvSpPr>
        <p:spPr>
          <a:xfrm>
            <a:off x="5468975" y="4280002"/>
            <a:ext cx="3303638" cy="1638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Eversource continues to </a:t>
            </a:r>
            <a:r>
              <a:rPr lang="en-US" sz="2000" b="1" dirty="0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rPr>
              <a:t>provide all </a:t>
            </a:r>
            <a:r>
              <a:rPr lang="en-US" sz="2000" b="1" u="sng" dirty="0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rPr>
              <a:t>delivery</a:t>
            </a:r>
            <a:r>
              <a:rPr lang="en-US" sz="2000" b="1" dirty="0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emergency, and billing services including the same work crews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B9C4A-9515-E294-B1B5-94D8AEB7FF97}"/>
              </a:ext>
            </a:extLst>
          </p:cNvPr>
          <p:cNvSpPr txBox="1"/>
          <p:nvPr/>
        </p:nvSpPr>
        <p:spPr>
          <a:xfrm>
            <a:off x="605369" y="4283206"/>
            <a:ext cx="3690600" cy="16312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Municipality procures 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electricity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supply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for residents and small businesses but does not take ownership of the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62CFB-6583-DB4C-A3D3-68F122791394}"/>
              </a:ext>
            </a:extLst>
          </p:cNvPr>
          <p:cNvSpPr txBox="1"/>
          <p:nvPr/>
        </p:nvSpPr>
        <p:spPr>
          <a:xfrm>
            <a:off x="9145138" y="4280002"/>
            <a:ext cx="264487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*</a:t>
            </a:r>
            <a:r>
              <a:rPr lang="en-US" sz="2000" b="1" u="sng" dirty="0">
                <a:solidFill>
                  <a:schemeClr val="bg2"/>
                </a:solidFill>
              </a:rPr>
              <a:t>Stable</a:t>
            </a:r>
            <a:r>
              <a:rPr lang="en-US" sz="2000" b="1" dirty="0">
                <a:solidFill>
                  <a:schemeClr val="bg2"/>
                </a:solidFill>
              </a:rPr>
              <a:t> competitive rates, consumer protections, attractive program choices, and the impact of a Green Program Default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AA534-3A2C-4E6A-4F97-FAF984C62ADE}"/>
              </a:ext>
            </a:extLst>
          </p:cNvPr>
          <p:cNvSpPr txBox="1"/>
          <p:nvPr/>
        </p:nvSpPr>
        <p:spPr>
          <a:xfrm>
            <a:off x="526566" y="831726"/>
            <a:ext cx="6966972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+mj-lt"/>
              </a:rPr>
              <a:t>What is Community Power?</a:t>
            </a:r>
          </a:p>
        </p:txBody>
      </p:sp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44F0151D-F5DE-D392-5E2E-74B57DBDC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1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c4448de79a_0_89"/>
          <p:cNvSpPr txBox="1"/>
          <p:nvPr/>
        </p:nvSpPr>
        <p:spPr>
          <a:xfrm>
            <a:off x="609601" y="2300278"/>
            <a:ext cx="2172130" cy="1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Market Timing</a:t>
            </a:r>
            <a:endParaRPr kumimoji="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c4448de79a_0_89"/>
          <p:cNvSpPr txBox="1"/>
          <p:nvPr/>
        </p:nvSpPr>
        <p:spPr>
          <a:xfrm>
            <a:off x="472966" y="764099"/>
            <a:ext cx="11109434" cy="85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Secure Competitive Pricing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1c4448de79a_0_89"/>
          <p:cNvSpPr txBox="1"/>
          <p:nvPr/>
        </p:nvSpPr>
        <p:spPr>
          <a:xfrm>
            <a:off x="4256109" y="2294040"/>
            <a:ext cx="1984532" cy="146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76B9"/>
              </a:buClr>
              <a:buSzPts val="32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Buying Power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c4448de79a_0_89"/>
          <p:cNvSpPr txBox="1"/>
          <p:nvPr/>
        </p:nvSpPr>
        <p:spPr>
          <a:xfrm>
            <a:off x="3209861" y="2459896"/>
            <a:ext cx="676756" cy="92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</a:t>
            </a:r>
            <a:endParaRPr kumimoji="0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1c4448de79a_0_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5411" y="3494078"/>
            <a:ext cx="1617297" cy="161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1c4448de79a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714" y="4023195"/>
            <a:ext cx="1205572" cy="1205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5;g1c4448de79a_0_89">
            <a:extLst>
              <a:ext uri="{FF2B5EF4-FFF2-40B4-BE49-F238E27FC236}">
                <a16:creationId xmlns:a16="http://schemas.microsoft.com/office/drawing/2014/main" id="{086427AA-8CD6-B3CA-7E55-E1F303E95778}"/>
              </a:ext>
            </a:extLst>
          </p:cNvPr>
          <p:cNvSpPr txBox="1"/>
          <p:nvPr/>
        </p:nvSpPr>
        <p:spPr>
          <a:xfrm>
            <a:off x="6610133" y="2459896"/>
            <a:ext cx="676756" cy="92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</a:t>
            </a:r>
            <a:endParaRPr kumimoji="0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A79D4-35A1-2E00-2088-0B25DD064760}"/>
              </a:ext>
            </a:extLst>
          </p:cNvPr>
          <p:cNvSpPr txBox="1"/>
          <p:nvPr/>
        </p:nvSpPr>
        <p:spPr>
          <a:xfrm>
            <a:off x="7715018" y="2365781"/>
            <a:ext cx="25115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76B9"/>
              </a:buClr>
              <a:buSzPts val="3200"/>
              <a:buFont typeface="Arial"/>
              <a:buNone/>
              <a:tabLst/>
              <a:defRPr/>
            </a:pPr>
            <a:r>
              <a:rPr lang="en-US" sz="4000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rPr>
              <a:t>Contract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Length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7;g1c4448de79a_0_89">
            <a:extLst>
              <a:ext uri="{FF2B5EF4-FFF2-40B4-BE49-F238E27FC236}">
                <a16:creationId xmlns:a16="http://schemas.microsoft.com/office/drawing/2014/main" id="{D0DD61B8-048E-E6E7-4677-6F2843C105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5297" y="3683016"/>
            <a:ext cx="1205572" cy="120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7;g1c4448de79a_0_89">
            <a:extLst>
              <a:ext uri="{FF2B5EF4-FFF2-40B4-BE49-F238E27FC236}">
                <a16:creationId xmlns:a16="http://schemas.microsoft.com/office/drawing/2014/main" id="{9B28B294-5949-7790-5144-EFC6D9B797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7024" y="3925166"/>
            <a:ext cx="1205572" cy="120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g1c4448de79a_0_89">
            <a:extLst>
              <a:ext uri="{FF2B5EF4-FFF2-40B4-BE49-F238E27FC236}">
                <a16:creationId xmlns:a16="http://schemas.microsoft.com/office/drawing/2014/main" id="{33458C7B-2BA2-E0B8-9389-044BB35355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1537" y="4172961"/>
            <a:ext cx="1205572" cy="120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7;g1c4448de79a_0_89">
            <a:extLst>
              <a:ext uri="{FF2B5EF4-FFF2-40B4-BE49-F238E27FC236}">
                <a16:creationId xmlns:a16="http://schemas.microsoft.com/office/drawing/2014/main" id="{D411DEAA-5BEB-9117-DCE3-570B9F015E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1466" y="4417338"/>
            <a:ext cx="1205572" cy="120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6;g1c4448de79a_0_89">
            <a:extLst>
              <a:ext uri="{FF2B5EF4-FFF2-40B4-BE49-F238E27FC236}">
                <a16:creationId xmlns:a16="http://schemas.microsoft.com/office/drawing/2014/main" id="{BE787EEE-D82F-EFE3-DB3B-0456225639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1062" y="4406499"/>
            <a:ext cx="840546" cy="92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6;g1c4448de79a_0_89">
            <a:extLst>
              <a:ext uri="{FF2B5EF4-FFF2-40B4-BE49-F238E27FC236}">
                <a16:creationId xmlns:a16="http://schemas.microsoft.com/office/drawing/2014/main" id="{ABCC24F9-9E7E-E6CB-B923-EA9CF68097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1241" y="4406500"/>
            <a:ext cx="840546" cy="92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DB8B6C96-976D-33D3-6688-6345FC2CD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5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8b3a19b249_0_319"/>
          <p:cNvSpPr txBox="1"/>
          <p:nvPr/>
        </p:nvSpPr>
        <p:spPr>
          <a:xfrm>
            <a:off x="434375" y="801825"/>
            <a:ext cx="6517038" cy="16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Use and Support Local </a:t>
            </a: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Renewable Energy</a:t>
            </a:r>
            <a:endParaRPr sz="4400" b="1" i="0" u="none" strike="noStrike" cap="none">
              <a:solidFill>
                <a:schemeClr val="dk2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g18b3a19b249_0_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4369" y="1852598"/>
            <a:ext cx="2135516" cy="242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8b3a19b249_0_319"/>
          <p:cNvPicPr preferRelativeResize="0"/>
          <p:nvPr/>
        </p:nvPicPr>
        <p:blipFill rotWithShape="1">
          <a:blip r:embed="rId4">
            <a:alphaModFix/>
          </a:blip>
          <a:srcRect l="51522" r="-4" b="54765"/>
          <a:stretch/>
        </p:blipFill>
        <p:spPr>
          <a:xfrm>
            <a:off x="10740383" y="1019218"/>
            <a:ext cx="1022634" cy="8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8b3a19b249_0_319"/>
          <p:cNvSpPr/>
          <p:nvPr/>
        </p:nvSpPr>
        <p:spPr>
          <a:xfrm>
            <a:off x="10362127" y="1203517"/>
            <a:ext cx="897542" cy="844376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18b3a19b249_0_3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4368" y="4364780"/>
            <a:ext cx="2135517" cy="1844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272F1-A79E-42E8-BB04-96B6AEB98A8C}"/>
              </a:ext>
            </a:extLst>
          </p:cNvPr>
          <p:cNvSpPr txBox="1"/>
          <p:nvPr/>
        </p:nvSpPr>
        <p:spPr>
          <a:xfrm>
            <a:off x="434375" y="2779059"/>
            <a:ext cx="77861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/>
                </a:solidFill>
              </a:rPr>
              <a:t>Renewable Energy Markets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/>
                </a:solidFill>
              </a:rPr>
              <a:t>Program Choices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/>
                </a:solidFill>
              </a:rPr>
              <a:t>Local Resource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Picture 2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1FD4F8CC-9577-F3ED-67A3-DE0671A15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1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4448de79a_0_165"/>
          <p:cNvSpPr txBox="1"/>
          <p:nvPr/>
        </p:nvSpPr>
        <p:spPr>
          <a:xfrm>
            <a:off x="564450" y="736950"/>
            <a:ext cx="8598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entury Schoolbook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More Benefits 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g1c4448de79a_0_165" descr="Transparent Community Icon Png - Local Community Icon, Png ..."/>
          <p:cNvPicPr preferRelativeResize="0"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664372" y="2457481"/>
            <a:ext cx="1444165" cy="1321579"/>
          </a:xfrm>
          <a:prstGeom prst="rect">
            <a:avLst/>
          </a:prstGeom>
          <a:ln>
            <a:noFill/>
          </a:ln>
        </p:spPr>
      </p:pic>
      <p:pic>
        <p:nvPicPr>
          <p:cNvPr id="143" name="Google Shape;143;g1c4448de79a_0_165" descr="Consumer Protection X Svg Png Icon Free Download (#290216 ..."/>
          <p:cNvPicPr preferRelativeResize="0"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687650" y="2508703"/>
            <a:ext cx="1194237" cy="1321578"/>
          </a:xfrm>
          <a:prstGeom prst="rect">
            <a:avLst/>
          </a:prstGeom>
          <a:ln>
            <a:noFill/>
          </a:ln>
        </p:spPr>
      </p:pic>
      <p:sp>
        <p:nvSpPr>
          <p:cNvPr id="144" name="Google Shape;144;g1c4448de79a_0_165"/>
          <p:cNvSpPr txBox="1"/>
          <p:nvPr/>
        </p:nvSpPr>
        <p:spPr>
          <a:xfrm>
            <a:off x="1267342" y="1817628"/>
            <a:ext cx="223822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Local control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c4448de79a_0_165"/>
          <p:cNvSpPr txBox="1"/>
          <p:nvPr/>
        </p:nvSpPr>
        <p:spPr>
          <a:xfrm>
            <a:off x="4256690" y="1852262"/>
            <a:ext cx="361555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Consumer protections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c4448de79a_0_165"/>
          <p:cNvSpPr txBox="1"/>
          <p:nvPr/>
        </p:nvSpPr>
        <p:spPr>
          <a:xfrm>
            <a:off x="8379335" y="1836009"/>
            <a:ext cx="305544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Energy planning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1c4448de79a_0_165" descr="Data Icons +190 Free Icons (SVG, EPS, PS #1295290 - PNG Images - PNGio"/>
          <p:cNvPicPr preferRelativeResize="0"/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7747" t="74318" b="4610"/>
          <a:stretch/>
        </p:blipFill>
        <p:spPr>
          <a:xfrm>
            <a:off x="8869350" y="2564384"/>
            <a:ext cx="1804301" cy="1107775"/>
          </a:xfrm>
          <a:prstGeom prst="rect">
            <a:avLst/>
          </a:prstGeom>
          <a:ln>
            <a:noFill/>
          </a:ln>
        </p:spPr>
      </p:pic>
      <p:pic>
        <p:nvPicPr>
          <p:cNvPr id="148" name="Google Shape;148;g1c4448de79a_0_165" descr="Solar + Storage | Spark Renewables"/>
          <p:cNvPicPr preferRelativeResize="0"/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376262" y="5174878"/>
            <a:ext cx="1423975" cy="1410779"/>
          </a:xfrm>
          <a:prstGeom prst="rect">
            <a:avLst/>
          </a:prstGeom>
          <a:ln>
            <a:noFill/>
          </a:ln>
        </p:spPr>
      </p:pic>
      <p:pic>
        <p:nvPicPr>
          <p:cNvPr id="149" name="Google Shape;149;g1c4448de79a_0_165" descr="Data Icons +190 Free Icons (SVG, EPS, PS #1295290 - PNG Images - PNGio"/>
          <p:cNvPicPr preferRelativeResize="0"/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6220" r="67756" b="35970"/>
          <a:stretch/>
        </p:blipFill>
        <p:spPr>
          <a:xfrm>
            <a:off x="7441350" y="5174878"/>
            <a:ext cx="1721400" cy="1410780"/>
          </a:xfrm>
          <a:prstGeom prst="rect">
            <a:avLst/>
          </a:prstGeom>
          <a:ln>
            <a:noFill/>
          </a:ln>
        </p:spPr>
      </p:pic>
      <p:sp>
        <p:nvSpPr>
          <p:cNvPr id="150" name="Google Shape;150;g1c4448de79a_0_165"/>
          <p:cNvSpPr txBox="1"/>
          <p:nvPr/>
        </p:nvSpPr>
        <p:spPr>
          <a:xfrm>
            <a:off x="1860808" y="4438722"/>
            <a:ext cx="402107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Innovative local programs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1c4448de79a_0_165"/>
          <p:cNvSpPr txBox="1"/>
          <p:nvPr/>
        </p:nvSpPr>
        <p:spPr>
          <a:xfrm>
            <a:off x="6406723" y="4438722"/>
            <a:ext cx="438740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Education and awareness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43;g1c4448de79a_0_165" descr="Consumer Protection X Svg Png Icon Free Download (#290216 ...">
            <a:extLst>
              <a:ext uri="{FF2B5EF4-FFF2-40B4-BE49-F238E27FC236}">
                <a16:creationId xmlns:a16="http://schemas.microsoft.com/office/drawing/2014/main" id="{58228912-73F4-5CD9-9BB8-6754D8F7260D}"/>
              </a:ext>
            </a:extLst>
          </p:cNvPr>
          <p:cNvPicPr preferRelativeResize="0"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096000" y="2512004"/>
            <a:ext cx="1194237" cy="1321578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70EED4E1-FF7E-1983-05C3-B8B80A657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9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0DF482-5F34-FB84-EA37-04E9A55972ED}"/>
              </a:ext>
            </a:extLst>
          </p:cNvPr>
          <p:cNvSpPr txBox="1"/>
          <p:nvPr/>
        </p:nvSpPr>
        <p:spPr>
          <a:xfrm>
            <a:off x="245808" y="6410632"/>
            <a:ext cx="11464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*Newbury Community Power</a:t>
            </a:r>
            <a:r>
              <a:rPr lang="en-US" dirty="0"/>
              <a:t> is used as supplier name for Standard Power programs.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89F86B-FBA6-F84E-869A-D861F020AB78}"/>
              </a:ext>
            </a:extLst>
          </p:cNvPr>
          <p:cNvSpPr txBox="1"/>
          <p:nvPr/>
        </p:nvSpPr>
        <p:spPr>
          <a:xfrm>
            <a:off x="154368" y="157539"/>
            <a:ext cx="4146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776B9"/>
              </a:buClr>
              <a:buSzPts val="4000"/>
            </a:pPr>
            <a:r>
              <a:rPr lang="en-US" sz="4000" b="1">
                <a:solidFill>
                  <a:schemeClr val="bg2"/>
                </a:solidFill>
                <a:latin typeface="+mj-lt"/>
                <a:ea typeface="Montserrat"/>
                <a:cs typeface="Montserrat"/>
                <a:sym typeface="Montserrat"/>
              </a:rPr>
              <a:t>Utility Bill</a:t>
            </a:r>
          </a:p>
        </p:txBody>
      </p:sp>
      <p:pic>
        <p:nvPicPr>
          <p:cNvPr id="3" name="Google Shape;99;g1f720b8bab3_0_5">
            <a:extLst>
              <a:ext uri="{FF2B5EF4-FFF2-40B4-BE49-F238E27FC236}">
                <a16:creationId xmlns:a16="http://schemas.microsoft.com/office/drawing/2014/main" id="{6708600C-95B7-3BEB-9164-89AA74BF0A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048" y="865425"/>
            <a:ext cx="8707904" cy="548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FCEE6C6C-B1FC-2B27-5D32-5710C4EC3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974" y="-120317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3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0DF482-5F34-FB84-EA37-04E9A55972ED}"/>
              </a:ext>
            </a:extLst>
          </p:cNvPr>
          <p:cNvSpPr txBox="1"/>
          <p:nvPr/>
        </p:nvSpPr>
        <p:spPr>
          <a:xfrm>
            <a:off x="245808" y="6410632"/>
            <a:ext cx="11464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*Newbury Community Power</a:t>
            </a:r>
            <a:r>
              <a:rPr lang="en-US" dirty="0"/>
              <a:t> is used as supplier name for Standard Power programs.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89F86B-FBA6-F84E-869A-D861F020AB78}"/>
              </a:ext>
            </a:extLst>
          </p:cNvPr>
          <p:cNvSpPr txBox="1"/>
          <p:nvPr/>
        </p:nvSpPr>
        <p:spPr>
          <a:xfrm>
            <a:off x="154368" y="157539"/>
            <a:ext cx="4146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776B9"/>
              </a:buClr>
              <a:buSzPts val="4000"/>
            </a:pPr>
            <a:r>
              <a:rPr lang="en-US" sz="4000" b="1">
                <a:solidFill>
                  <a:schemeClr val="bg2"/>
                </a:solidFill>
                <a:latin typeface="+mj-lt"/>
                <a:ea typeface="Montserrat"/>
                <a:cs typeface="Montserrat"/>
                <a:sym typeface="Montserrat"/>
              </a:rPr>
              <a:t>Utility Bill</a:t>
            </a:r>
          </a:p>
        </p:txBody>
      </p:sp>
      <p:pic>
        <p:nvPicPr>
          <p:cNvPr id="4" name="Google Shape;105;g1f720b8bab3_0_10">
            <a:extLst>
              <a:ext uri="{FF2B5EF4-FFF2-40B4-BE49-F238E27FC236}">
                <a16:creationId xmlns:a16="http://schemas.microsoft.com/office/drawing/2014/main" id="{6175D9D6-85BB-C1F2-3BEA-BF1821A3D8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524"/>
          <a:stretch/>
        </p:blipFill>
        <p:spPr>
          <a:xfrm>
            <a:off x="2060627" y="865425"/>
            <a:ext cx="8070745" cy="538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FCEE6C6C-B1FC-2B27-5D32-5710C4EC3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974" y="-120317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9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10ba3250c_0_64"/>
          <p:cNvSpPr/>
          <p:nvPr/>
        </p:nvSpPr>
        <p:spPr>
          <a:xfrm>
            <a:off x="691950" y="2098570"/>
            <a:ext cx="7768878" cy="8916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Utility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Default Service 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Customers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1d10ba3250c_0_64"/>
          <p:cNvSpPr txBox="1"/>
          <p:nvPr/>
        </p:nvSpPr>
        <p:spPr>
          <a:xfrm>
            <a:off x="224118" y="745225"/>
            <a:ext cx="11358282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en-US" sz="4000" b="1">
                <a:solidFill>
                  <a:srgbClr val="1F497D"/>
                </a:solidFill>
                <a:latin typeface="+mj-lt"/>
                <a:ea typeface="Calibri"/>
                <a:cs typeface="Calibri"/>
                <a:sym typeface="Calibri"/>
              </a:rPr>
              <a:t>New default supply service and more choices</a:t>
            </a:r>
            <a:endParaRPr lang="en-US" sz="40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Calibri"/>
              <a:cs typeface="Calibri"/>
            </a:endParaRPr>
          </a:p>
        </p:txBody>
      </p:sp>
      <p:sp>
        <p:nvSpPr>
          <p:cNvPr id="160" name="Google Shape;160;g1d10ba3250c_0_64"/>
          <p:cNvSpPr/>
          <p:nvPr/>
        </p:nvSpPr>
        <p:spPr>
          <a:xfrm>
            <a:off x="8643232" y="2655597"/>
            <a:ext cx="1945728" cy="93145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Third Party Offers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1d10ba3250c_0_64"/>
          <p:cNvSpPr/>
          <p:nvPr/>
        </p:nvSpPr>
        <p:spPr>
          <a:xfrm>
            <a:off x="2123090" y="3688180"/>
            <a:ext cx="5286702" cy="13398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Community Power Program Default Service*</a:t>
            </a:r>
          </a:p>
        </p:txBody>
      </p:sp>
      <p:sp>
        <p:nvSpPr>
          <p:cNvPr id="162" name="Google Shape;162;g1d10ba3250c_0_64"/>
          <p:cNvSpPr/>
          <p:nvPr/>
        </p:nvSpPr>
        <p:spPr>
          <a:xfrm>
            <a:off x="9160081" y="4314288"/>
            <a:ext cx="1504292" cy="1339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100% renewable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(optional)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163" name="Google Shape;163;g1d10ba3250c_0_64"/>
          <p:cNvSpPr/>
          <p:nvPr/>
        </p:nvSpPr>
        <p:spPr>
          <a:xfrm>
            <a:off x="609600" y="4314289"/>
            <a:ext cx="1418896" cy="1339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Basic product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(optional)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164" name="Google Shape;164;g1d10ba3250c_0_64"/>
          <p:cNvSpPr/>
          <p:nvPr/>
        </p:nvSpPr>
        <p:spPr>
          <a:xfrm>
            <a:off x="7504386" y="4314288"/>
            <a:ext cx="1504292" cy="1339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50% renewable(optional)</a:t>
            </a:r>
            <a:endParaRPr kumimoji="0" sz="200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165" name="Google Shape;165;g1d10ba3250c_0_64"/>
          <p:cNvSpPr txBox="1"/>
          <p:nvPr/>
        </p:nvSpPr>
        <p:spPr>
          <a:xfrm>
            <a:off x="1052052" y="5925976"/>
            <a:ext cx="827876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*Eligible customers are automatically enrolled in program default unless they opt out.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Other customers can opt into the program.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3575AB-7377-6597-F9D7-A77733A6BF75}"/>
              </a:ext>
            </a:extLst>
          </p:cNvPr>
          <p:cNvCxnSpPr>
            <a:cxnSpLocks/>
          </p:cNvCxnSpPr>
          <p:nvPr/>
        </p:nvCxnSpPr>
        <p:spPr>
          <a:xfrm>
            <a:off x="4766441" y="3121324"/>
            <a:ext cx="0" cy="46572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BC00E3E5-C595-BEE0-B3F0-E14D3887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74" y="0"/>
            <a:ext cx="2580897" cy="1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60" grpId="0" animBg="1"/>
    </p:bldLst>
  </p:timing>
</p:sld>
</file>

<file path=ppt/theme/theme1.xml><?xml version="1.0" encoding="utf-8"?>
<a:theme xmlns:a="http://schemas.openxmlformats.org/drawingml/2006/main" name="Standard Power NH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39ef8b-3bd7-412c-aa2b-bcca381485fd" xsi:nil="true"/>
    <lcf76f155ced4ddcb4097134ff3c332f xmlns="e06b36b2-1fb6-4697-af17-4ef3d421bf6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95A78C7A5A0149B796B7E266A8F2C4" ma:contentTypeVersion="11" ma:contentTypeDescription="Create a new document." ma:contentTypeScope="" ma:versionID="739a1a5dbb7f812396a2e16358987481">
  <xsd:schema xmlns:xsd="http://www.w3.org/2001/XMLSchema" xmlns:xs="http://www.w3.org/2001/XMLSchema" xmlns:p="http://schemas.microsoft.com/office/2006/metadata/properties" xmlns:ns2="e06b36b2-1fb6-4697-af17-4ef3d421bf69" xmlns:ns3="3039ef8b-3bd7-412c-aa2b-bcca381485fd" targetNamespace="http://schemas.microsoft.com/office/2006/metadata/properties" ma:root="true" ma:fieldsID="08d0acfbe092829ab38434c21729ceb4" ns2:_="" ns3:_="">
    <xsd:import namespace="e06b36b2-1fb6-4697-af17-4ef3d421bf69"/>
    <xsd:import namespace="3039ef8b-3bd7-412c-aa2b-bcca381485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b36b2-1fb6-4697-af17-4ef3d421b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276b3b8b-6390-4f38-a6a3-57fe7b6791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9ef8b-3bd7-412c-aa2b-bcca381485f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afd4fc0-09d3-4b6a-a342-bf4f4290ecea}" ma:internalName="TaxCatchAll" ma:showField="CatchAllData" ma:web="3039ef8b-3bd7-412c-aa2b-bcca381485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E12163-8471-41FF-B444-1AC8B2B46E58}">
  <ds:schemaRefs>
    <ds:schemaRef ds:uri="e06b36b2-1fb6-4697-af17-4ef3d421bf69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039ef8b-3bd7-412c-aa2b-bcca381485f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3956059-8517-49ED-B34B-37ECF283DCFD}">
  <ds:schemaRefs>
    <ds:schemaRef ds:uri="3039ef8b-3bd7-412c-aa2b-bcca381485fd"/>
    <ds:schemaRef ds:uri="e06b36b2-1fb6-4697-af17-4ef3d421bf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F2F13F7-6BAC-4018-9311-C4E39DA44A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718</Words>
  <Application>Microsoft Office PowerPoint</Application>
  <PresentationFormat>Widescreen</PresentationFormat>
  <Paragraphs>140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Century Schoolbook</vt:lpstr>
      <vt:lpstr>Roboto</vt:lpstr>
      <vt:lpstr>Calibri</vt:lpstr>
      <vt:lpstr>Wingdings</vt:lpstr>
      <vt:lpstr>Arial</vt:lpstr>
      <vt:lpstr>Standard Power NH theme</vt:lpstr>
      <vt:lpstr>Town of Newbury Community Power  With Standard Power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Somerville Community Choice </vt:lpstr>
      <vt:lpstr>PowerPoint Presentation</vt:lpstr>
      <vt:lpstr>PowerPoint Presentation</vt:lpstr>
      <vt:lpstr>PowerPoint Presentation</vt:lpstr>
      <vt:lpstr>PowerPoint Presentation</vt:lpstr>
      <vt:lpstr>Timeline</vt:lpstr>
      <vt:lpstr>PowerPoint Presentation</vt:lpstr>
      <vt:lpstr>Meet our Dedicated Team!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Newbury Community Power  With Standard Power</dc:title>
  <dc:creator>Emily Manns</dc:creator>
  <cp:lastModifiedBy>Wayne Whitford</cp:lastModifiedBy>
  <cp:revision>7</cp:revision>
  <dcterms:modified xsi:type="dcterms:W3CDTF">2023-10-11T12:53:03Z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0x010100F295A78C7A5A0149B796B7E266A8F2C4</vt:lpwstr>
  </property>
  <property fmtid="{D5CDD505-2E9C-101B-9397-08002B2CF9AE}" pid="3" name="MediaServiceImageTags">
    <vt:lpwstr/>
  </property>
</Properties>
</file>